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notesMasterIdLst>
    <p:notesMasterId r:id="rId17"/>
  </p:notesMasterIdLst>
  <p:sldIdLst>
    <p:sldId id="261" r:id="rId2"/>
    <p:sldId id="277" r:id="rId3"/>
    <p:sldId id="262" r:id="rId4"/>
    <p:sldId id="263" r:id="rId5"/>
    <p:sldId id="265" r:id="rId6"/>
    <p:sldId id="270" r:id="rId7"/>
    <p:sldId id="271" r:id="rId8"/>
    <p:sldId id="272" r:id="rId9"/>
    <p:sldId id="273" r:id="rId10"/>
    <p:sldId id="274" r:id="rId11"/>
    <p:sldId id="275" r:id="rId12"/>
    <p:sldId id="279" r:id="rId13"/>
    <p:sldId id="278" r:id="rId14"/>
    <p:sldId id="259" r:id="rId15"/>
    <p:sldId id="276" r:id="rId16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5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040F3-DDB2-4D06-921D-5B6BDBFC2E18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BB3B4-39CB-41AD-91BE-5C7EAE336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455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BB3B4-39CB-41AD-91BE-5C7EAE336E03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2530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5991-0A09-4AD2-A3DB-90F77F33A2BC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3D2-60AA-42D5-916E-3EF8BEE262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6539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5991-0A09-4AD2-A3DB-90F77F33A2BC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3D2-60AA-42D5-916E-3EF8BEE262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5399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5991-0A09-4AD2-A3DB-90F77F33A2BC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3D2-60AA-42D5-916E-3EF8BEE262D9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5732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5991-0A09-4AD2-A3DB-90F77F33A2BC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3D2-60AA-42D5-916E-3EF8BEE262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6842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5991-0A09-4AD2-A3DB-90F77F33A2BC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3D2-60AA-42D5-916E-3EF8BEE262D9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3557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5991-0A09-4AD2-A3DB-90F77F33A2BC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3D2-60AA-42D5-916E-3EF8BEE262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7514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5991-0A09-4AD2-A3DB-90F77F33A2BC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3D2-60AA-42D5-916E-3EF8BEE262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0504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5991-0A09-4AD2-A3DB-90F77F33A2BC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3D2-60AA-42D5-916E-3EF8BEE262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377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5991-0A09-4AD2-A3DB-90F77F33A2BC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3D2-60AA-42D5-916E-3EF8BEE262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7171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5991-0A09-4AD2-A3DB-90F77F33A2BC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3D2-60AA-42D5-916E-3EF8BEE262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749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5991-0A09-4AD2-A3DB-90F77F33A2BC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3D2-60AA-42D5-916E-3EF8BEE262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839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5991-0A09-4AD2-A3DB-90F77F33A2BC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3D2-60AA-42D5-916E-3EF8BEE262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7642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5991-0A09-4AD2-A3DB-90F77F33A2BC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3D2-60AA-42D5-916E-3EF8BEE262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091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5991-0A09-4AD2-A3DB-90F77F33A2BC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3D2-60AA-42D5-916E-3EF8BEE262D9}" type="slidenum">
              <a:rPr lang="pl-PL" smtClean="0"/>
              <a:t>‹#›</a:t>
            </a:fld>
            <a:endParaRPr lang="pl-PL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3C0DE7E8-8AA7-B05F-7E0B-A9B1B675A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8916" y="781582"/>
            <a:ext cx="5069940" cy="757508"/>
          </a:xfrm>
        </p:spPr>
        <p:txBody>
          <a:bodyPr>
            <a:normAutofit/>
          </a:bodyPr>
          <a:lstStyle/>
          <a:p>
            <a:pPr algn="r"/>
            <a:r>
              <a:rPr lang="pl-PL" sz="2000"/>
              <a:t>Kliknij, aby edytować styl</a:t>
            </a:r>
            <a:endParaRPr lang="pl-PL" sz="2000" dirty="0"/>
          </a:p>
        </p:txBody>
      </p:sp>
      <p:pic>
        <p:nvPicPr>
          <p:cNvPr id="6" name="Obraz 5" descr="Obraz zawierający tekst">
            <a:extLst>
              <a:ext uri="{FF2B5EF4-FFF2-40B4-BE49-F238E27FC236}">
                <a16:creationId xmlns:a16="http://schemas.microsoft.com/office/drawing/2014/main" id="{ACC0703F-0F20-1B8E-5788-5731FF55E6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03" y="292700"/>
            <a:ext cx="1866467" cy="881783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D4F0EA53-3A9F-3780-264B-CFF8891BE3D1}"/>
              </a:ext>
            </a:extLst>
          </p:cNvPr>
          <p:cNvSpPr txBox="1"/>
          <p:nvPr userDrawn="1"/>
        </p:nvSpPr>
        <p:spPr>
          <a:xfrm>
            <a:off x="11730335" y="699731"/>
            <a:ext cx="461665" cy="5191277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pl-PL" dirty="0">
                <a:solidFill>
                  <a:schemeClr val="bg1">
                    <a:alpha val="75000"/>
                  </a:schemeClr>
                </a:solidFill>
              </a:rPr>
              <a:t>Wydział Zarządzania i Komunikacji Społecznej</a:t>
            </a:r>
          </a:p>
        </p:txBody>
      </p:sp>
      <p:sp>
        <p:nvSpPr>
          <p:cNvPr id="8" name="Symbol zastępczy zawartości 6">
            <a:extLst>
              <a:ext uri="{FF2B5EF4-FFF2-40B4-BE49-F238E27FC236}">
                <a16:creationId xmlns:a16="http://schemas.microsoft.com/office/drawing/2014/main" id="{1419F45B-4968-074A-7064-BA30E68BE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2110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5991-0A09-4AD2-A3DB-90F77F33A2BC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3D2-60AA-42D5-916E-3EF8BEE262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797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5991-0A09-4AD2-A3DB-90F77F33A2BC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3D2-60AA-42D5-916E-3EF8BEE262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869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15991-0A09-4AD2-A3DB-90F77F33A2BC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689B3D2-60AA-42D5-916E-3EF8BEE262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643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  <p:sldLayoutId id="2147483955" r:id="rId13"/>
    <p:sldLayoutId id="2147483956" r:id="rId14"/>
    <p:sldLayoutId id="2147483957" r:id="rId15"/>
    <p:sldLayoutId id="21474839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Relationship Id="rId4" Type="http://schemas.openxmlformats.org/officeDocument/2006/relationships/image" Target="../media/image8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oig.ug.edu.pl/sites/oig.ug.edu.pl/files/_nodes/strona/106560/files/etykieta-studencka_pdf.pdf" TargetMode="External"/><Relationship Id="rId13" Type="http://schemas.openxmlformats.org/officeDocument/2006/relationships/hyperlink" Target="https://purestyle.pl/akademicka-etykieta-ubior/" TargetMode="External"/><Relationship Id="rId3" Type="http://schemas.openxmlformats.org/officeDocument/2006/relationships/hyperlink" Target="https://sciencewatch.pl/index.php/254-etykieta-akademicka-garsc-uwag-na-bazie-protokolu-dyplomatycznego" TargetMode="External"/><Relationship Id="rId7" Type="http://schemas.openxmlformats.org/officeDocument/2006/relationships/hyperlink" Target="https://szkola.wnpid.amu.edu.pl/2020/10/14/etykieta-akademicka/" TargetMode="External"/><Relationship Id="rId12" Type="http://schemas.openxmlformats.org/officeDocument/2006/relationships/hyperlink" Target="https://prezi.com/p/3ynixpdxyizg/kultura-akademicka-prezentacja-etykieta-w-zyciu-zawodowym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hyperlink" Target="http://przestrzenspoleczna.pl/wp-content/uploads/2020/01/5Etykieta.pdf" TargetMode="External"/><Relationship Id="rId11" Type="http://schemas.openxmlformats.org/officeDocument/2006/relationships/hyperlink" Target="https://issuu.com/pressja/docs/vademecumwsiiz_pl2020-2021_internet/s/11188054" TargetMode="External"/><Relationship Id="rId5" Type="http://schemas.openxmlformats.org/officeDocument/2006/relationships/hyperlink" Target="https://samorzad.ans.pila.pl/aktualnosci/etykieta-akademicka---czyli-studencki-savoir-vivre-5.html" TargetMode="External"/><Relationship Id="rId10" Type="http://schemas.openxmlformats.org/officeDocument/2006/relationships/hyperlink" Target="https://gazeta.us.edu.pl/node/427643" TargetMode="External"/><Relationship Id="rId4" Type="http://schemas.openxmlformats.org/officeDocument/2006/relationships/hyperlink" Target="http://student.us.edu.pl/kodeks-etyki-savoir-vivre" TargetMode="External"/><Relationship Id="rId9" Type="http://schemas.openxmlformats.org/officeDocument/2006/relationships/hyperlink" Target="http://socialspacejournal.eu/10%20numer/Zbigniew%20Rykiel%20-%20Etykieta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C67E9C-EFBA-1D36-81C2-C0D40D5AB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8915" y="781581"/>
            <a:ext cx="5236369" cy="1125039"/>
          </a:xfrm>
        </p:spPr>
        <p:txBody>
          <a:bodyPr>
            <a:normAutofit fontScale="90000"/>
          </a:bodyPr>
          <a:lstStyle/>
          <a:p>
            <a:r>
              <a:rPr lang="pl-PL" dirty="0"/>
              <a:t>Etykieta akademicka </a:t>
            </a:r>
            <a:br>
              <a:rPr lang="pl-PL" dirty="0"/>
            </a:br>
            <a:r>
              <a:rPr lang="pl-PL" dirty="0"/>
              <a:t>– wybrane zagadnienia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ED70BE-D262-CEEA-3EC3-DD04ECB15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125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Patrycja Siemiginowska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Zakład Psychologii Pracy i Organizacji</a:t>
            </a:r>
          </a:p>
          <a:p>
            <a:pPr marL="0" indent="0" algn="ctr">
              <a:buNone/>
            </a:pPr>
            <a:r>
              <a:rPr lang="pl-PL" dirty="0"/>
              <a:t>Instytut Psychologii Stosowanej</a:t>
            </a:r>
          </a:p>
          <a:p>
            <a:pPr marL="0" indent="0" algn="ctr">
              <a:buNone/>
            </a:pPr>
            <a:r>
              <a:rPr lang="pl-PL" dirty="0"/>
              <a:t>Wydział Zarządzania i Komunikacji Społecznej</a:t>
            </a:r>
          </a:p>
          <a:p>
            <a:pPr marL="0" indent="0" algn="ctr">
              <a:buNone/>
            </a:pPr>
            <a:r>
              <a:rPr lang="pl-PL" dirty="0"/>
              <a:t>Uniwersytet Jagielloński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Kraków, 2023.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6435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C67E9C-EFBA-1D36-81C2-C0D40D5AB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pl-PL" dirty="0"/>
              <a:t>Etykieta akademicka </a:t>
            </a:r>
            <a:br>
              <a:rPr lang="pl-PL" dirty="0"/>
            </a:br>
            <a:r>
              <a:rPr lang="pl-PL" dirty="0"/>
              <a:t>– wybrane zagadnienia</a:t>
            </a:r>
          </a:p>
        </p:txBody>
      </p:sp>
      <p:pic>
        <p:nvPicPr>
          <p:cNvPr id="4" name="Grafika 20" descr="Podkładka — różne kontur">
            <a:extLst>
              <a:ext uri="{FF2B5EF4-FFF2-40B4-BE49-F238E27FC236}">
                <a16:creationId xmlns:a16="http://schemas.microsoft.com/office/drawing/2014/main" id="{59066269-CE8C-AD23-AA1D-B72F4C7124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7334" y="2944361"/>
            <a:ext cx="2248124" cy="2248124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ED70BE-D262-CEEA-3EC3-DD04ECB15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33410" y="2423056"/>
            <a:ext cx="6834901" cy="4697411"/>
          </a:xfrm>
        </p:spPr>
        <p:txBody>
          <a:bodyPr>
            <a:norm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 SemiBold"/>
              <a:buChar char="●"/>
            </a:pPr>
            <a:r>
              <a:rPr lang="pl-PL" sz="2000" dirty="0"/>
              <a:t>Juwenalia i inne imprezy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 SemiBold"/>
              <a:buChar char="●"/>
            </a:pPr>
            <a:r>
              <a:rPr lang="pl-PL" sz="2000" dirty="0"/>
              <a:t>Zniżki studenckie w różnych instytucjach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 SemiBold"/>
              <a:buChar char="●"/>
            </a:pPr>
            <a:r>
              <a:rPr lang="pl-PL" sz="2000" dirty="0"/>
              <a:t>Święto Uniwersytetu Jagiellońskiego </a:t>
            </a:r>
            <a:br>
              <a:rPr lang="pl-PL" sz="2000" dirty="0"/>
            </a:br>
            <a:r>
              <a:rPr lang="pl-PL" sz="2000" dirty="0"/>
              <a:t>– 12 maja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 SemiBold"/>
              <a:buChar char="●"/>
            </a:pPr>
            <a:r>
              <a:rPr lang="pl-PL" sz="2000" dirty="0" err="1"/>
              <a:t>Erasmus+Studia</a:t>
            </a:r>
            <a:r>
              <a:rPr lang="pl-PL" sz="2000" dirty="0"/>
              <a:t>, </a:t>
            </a:r>
            <a:r>
              <a:rPr lang="pl-PL" sz="2000" dirty="0" err="1"/>
              <a:t>Erasmus+Praktyki</a:t>
            </a:r>
            <a:r>
              <a:rPr lang="pl-PL" sz="2000" dirty="0"/>
              <a:t> </a:t>
            </a:r>
            <a:br>
              <a:rPr lang="pl-PL" sz="2000" dirty="0"/>
            </a:br>
            <a:r>
              <a:rPr lang="pl-PL" sz="2000" dirty="0"/>
              <a:t>oraz inne programy stypendialne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 SemiBold"/>
              <a:buChar char="●"/>
            </a:pPr>
            <a:r>
              <a:rPr lang="pl-PL" sz="2000" dirty="0"/>
              <a:t> Rozwój pasji i zainteresowań</a:t>
            </a:r>
          </a:p>
          <a:p>
            <a:pPr marL="0" indent="0">
              <a:buNone/>
            </a:pPr>
            <a:endParaRPr lang="pl-P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2227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C67E9C-EFBA-1D36-81C2-C0D40D5AB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pl-PL" dirty="0"/>
              <a:t>Etykieta akademicka </a:t>
            </a:r>
            <a:br>
              <a:rPr lang="pl-PL" dirty="0"/>
            </a:br>
            <a:r>
              <a:rPr lang="pl-PL" dirty="0"/>
              <a:t>– wybrane zagadnienia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F81359-BC31-7634-C1B6-47F66A8C3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3464" y="2160589"/>
            <a:ext cx="10058400" cy="42402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3100" b="1" dirty="0">
                <a:solidFill>
                  <a:schemeClr val="bg2">
                    <a:lumMod val="50000"/>
                  </a:schemeClr>
                </a:solidFill>
              </a:rPr>
              <a:t>Akademicki kodeks wartości </a:t>
            </a:r>
            <a:br>
              <a:rPr lang="pl-PL" sz="2400" dirty="0"/>
            </a:br>
            <a:r>
              <a:rPr lang="pl-PL" sz="2400" dirty="0"/>
              <a:t>przyjęty podczas posiedzenia Senatu UJ w dn. 25.06.2003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l-PL" sz="2800" dirty="0"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marL="0" lvl="0" indent="278288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400" dirty="0">
                <a:sym typeface="Montserrat SemiBold"/>
              </a:rPr>
              <a:t>1. Prawda </a:t>
            </a:r>
          </a:p>
          <a:p>
            <a:pPr marL="0" lvl="0" indent="278288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400" dirty="0">
                <a:sym typeface="Montserrat SemiBold"/>
              </a:rPr>
              <a:t>2. Odpowiedzialność </a:t>
            </a:r>
          </a:p>
          <a:p>
            <a:pPr marL="0" lvl="0" indent="278288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400" dirty="0">
                <a:sym typeface="Montserrat SemiBold"/>
              </a:rPr>
              <a:t>3. Życzliwość </a:t>
            </a:r>
          </a:p>
          <a:p>
            <a:pPr marL="0" lvl="0" indent="278288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400" dirty="0">
                <a:sym typeface="Montserrat SemiBold"/>
              </a:rPr>
              <a:t>4. Sprawiedliwość </a:t>
            </a:r>
          </a:p>
          <a:p>
            <a:pPr marL="0" lvl="0" indent="278288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400" dirty="0">
                <a:sym typeface="Montserrat SemiBold"/>
              </a:rPr>
              <a:t>5. Rzetelność </a:t>
            </a:r>
          </a:p>
          <a:p>
            <a:pPr marL="0" lvl="0" indent="278288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400" dirty="0">
                <a:sym typeface="Montserrat SemiBold"/>
              </a:rPr>
              <a:t>6. Tolerancja </a:t>
            </a:r>
          </a:p>
          <a:p>
            <a:pPr marL="0" lvl="0" indent="278288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400" dirty="0">
                <a:sym typeface="Montserrat SemiBold"/>
              </a:rPr>
              <a:t>7. Lojalność </a:t>
            </a:r>
          </a:p>
          <a:p>
            <a:pPr marL="0" lvl="0" indent="278288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400" dirty="0">
                <a:sym typeface="Montserrat SemiBold"/>
              </a:rPr>
              <a:t>8. Samodzielność </a:t>
            </a:r>
          </a:p>
          <a:p>
            <a:pPr marL="0" lvl="0" indent="278288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400" dirty="0">
                <a:sym typeface="Montserrat SemiBold"/>
              </a:rPr>
              <a:t>9. Uczciwość </a:t>
            </a:r>
          </a:p>
          <a:p>
            <a:pPr marL="0" lvl="0" indent="278288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400" dirty="0">
                <a:sym typeface="Montserrat SemiBold"/>
              </a:rPr>
              <a:t>10. Godność </a:t>
            </a:r>
          </a:p>
          <a:p>
            <a:pPr marL="0" lvl="0" indent="2782888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400" dirty="0">
                <a:sym typeface="Montserrat SemiBold"/>
              </a:rPr>
              <a:t>11. Wolność nauki – wolność uczonych</a:t>
            </a:r>
            <a:endParaRPr lang="pl-P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5769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C67E9C-EFBA-1D36-81C2-C0D40D5AB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pl-PL" dirty="0"/>
              <a:t>Etykieta akademicka </a:t>
            </a:r>
            <a:br>
              <a:rPr lang="pl-PL" dirty="0"/>
            </a:br>
            <a:r>
              <a:rPr lang="pl-PL" dirty="0"/>
              <a:t>– wybrane zagadnienia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F81359-BC31-7634-C1B6-47F66A8C3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3463" y="2160589"/>
            <a:ext cx="10933889" cy="4697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800" b="1" dirty="0">
                <a:solidFill>
                  <a:srgbClr val="0070C0"/>
                </a:solidFill>
              </a:rPr>
              <a:t>Kilka praktycznych wskazówek</a:t>
            </a:r>
          </a:p>
          <a:p>
            <a:r>
              <a:rPr lang="pl-PL" sz="2000" b="1" dirty="0"/>
              <a:t>Warto przyjść wcześniej</a:t>
            </a:r>
            <a:r>
              <a:rPr lang="pl-PL" sz="2000" dirty="0"/>
              <a:t>, nie tylko „na czas”, również na konsultacje; </a:t>
            </a:r>
            <a:br>
              <a:rPr lang="pl-PL" sz="2000" dirty="0"/>
            </a:br>
            <a:r>
              <a:rPr lang="pl-PL" sz="2000" dirty="0"/>
              <a:t>akademicki kwadrans tylko w wyjątkowych sytuacjach; po spóźnieniu staramy się dyskretnie zająć miejsce, a usprawiedliwić się możemy później lub podczas konsultacji;</a:t>
            </a:r>
          </a:p>
          <a:p>
            <a:r>
              <a:rPr lang="pl-PL" sz="2000" dirty="0"/>
              <a:t>Dobrze jest </a:t>
            </a:r>
            <a:r>
              <a:rPr lang="pl-PL" sz="2000" b="1" dirty="0"/>
              <a:t>być na bieżąco</a:t>
            </a:r>
            <a:r>
              <a:rPr lang="pl-PL" sz="2000" dirty="0"/>
              <a:t>: warto sprawdzać informacje na stronach uczelni, w </a:t>
            </a:r>
            <a:r>
              <a:rPr lang="pl-PL" sz="2000" dirty="0" err="1"/>
              <a:t>USOSie</a:t>
            </a:r>
            <a:endParaRPr lang="pl-PL" sz="2000" dirty="0"/>
          </a:p>
          <a:p>
            <a:r>
              <a:rPr lang="pl-PL" sz="2000" b="1" dirty="0"/>
              <a:t>Zadane materiały </a:t>
            </a:r>
            <a:r>
              <a:rPr lang="pl-PL" sz="2000" dirty="0"/>
              <a:t>nie przeczytają się same, </a:t>
            </a:r>
            <a:r>
              <a:rPr lang="pl-PL" sz="2000" b="1" dirty="0"/>
              <a:t>notatki</a:t>
            </a:r>
            <a:r>
              <a:rPr lang="pl-PL" sz="2000" dirty="0"/>
              <a:t> nie robią się same; warto brać </a:t>
            </a:r>
            <a:r>
              <a:rPr lang="pl-PL" sz="2000" b="1" dirty="0"/>
              <a:t>aktywny udział </a:t>
            </a:r>
            <a:r>
              <a:rPr lang="pl-PL" sz="2000" dirty="0"/>
              <a:t>w dyskusjach, zadawać pytania, ale też pozwolić wypowiedzieć się innym</a:t>
            </a:r>
          </a:p>
          <a:p>
            <a:r>
              <a:rPr lang="pl-PL" sz="2000" b="1" dirty="0"/>
              <a:t>Nie wolno nagrywać zajęć ani robić zdjęć w trakcie zajęć bez uzyskania wyraźnej zgody</a:t>
            </a:r>
          </a:p>
          <a:p>
            <a:r>
              <a:rPr lang="pl-PL" sz="2000" dirty="0"/>
              <a:t>Na posiłki jest czas między zajęciami, żucie gumy jest nieeleganckie</a:t>
            </a:r>
          </a:p>
          <a:p>
            <a:r>
              <a:rPr lang="pl-PL" sz="2000" b="1" dirty="0"/>
              <a:t>Używanie elektronicznych urządzeń </a:t>
            </a:r>
            <a:r>
              <a:rPr lang="pl-PL" sz="2000" dirty="0"/>
              <a:t>do celów pozaakademickich przeszkadza </a:t>
            </a:r>
            <a:br>
              <a:rPr lang="pl-PL" sz="2000" dirty="0"/>
            </a:br>
            <a:r>
              <a:rPr lang="pl-PL" sz="2000" dirty="0"/>
              <a:t>nie tylko wykładowcy, warto z szacunkiem odnosić się także do swoich Koleżanek </a:t>
            </a:r>
            <a:br>
              <a:rPr lang="pl-PL" sz="2000" dirty="0"/>
            </a:br>
            <a:r>
              <a:rPr lang="pl-PL" sz="2000" dirty="0"/>
              <a:t>i Kolegów; niektórzy wykładowcy proszą o odkładanie telefonów/smartfonów na czas zajęć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5117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C67E9C-EFBA-1D36-81C2-C0D40D5AB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pl-PL" dirty="0"/>
              <a:t>Etykieta akademicka </a:t>
            </a:r>
            <a:br>
              <a:rPr lang="pl-PL" dirty="0"/>
            </a:br>
            <a:r>
              <a:rPr lang="pl-PL" dirty="0"/>
              <a:t>– wybrane zagadnienia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F81359-BC31-7634-C1B6-47F66A8C3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3463" y="2160589"/>
            <a:ext cx="10933889" cy="46974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2800" b="1" dirty="0">
                <a:solidFill>
                  <a:srgbClr val="0070C0"/>
                </a:solidFill>
              </a:rPr>
              <a:t>Kilka praktycznych wskazówek</a:t>
            </a:r>
          </a:p>
          <a:p>
            <a:r>
              <a:rPr lang="pl-PL" sz="2000" b="1" dirty="0"/>
              <a:t>Wierzchnie okrycia zostawiamy w szatni</a:t>
            </a:r>
            <a:r>
              <a:rPr lang="pl-PL" sz="2000" dirty="0"/>
              <a:t>; okulary przeciwsłoneczne w pomieszczeniach zamkniętych noszą celebryci; nie należy eksponować tatuaży, </a:t>
            </a:r>
            <a:r>
              <a:rPr lang="pl-PL" sz="2000" dirty="0" err="1"/>
              <a:t>piercingu</a:t>
            </a:r>
            <a:r>
              <a:rPr lang="pl-PL" sz="2000" dirty="0"/>
              <a:t>; </a:t>
            </a:r>
            <a:br>
              <a:rPr lang="pl-PL" sz="2000" dirty="0"/>
            </a:br>
            <a:r>
              <a:rPr lang="pl-PL" sz="2000" dirty="0"/>
              <a:t>odsłania się jak najmniej ciała; ubieramy się czysto i schludnie</a:t>
            </a:r>
          </a:p>
          <a:p>
            <a:r>
              <a:rPr lang="pl-PL" sz="2000" b="1" dirty="0"/>
              <a:t>Na egzamin należy przyjść w stroju uroczystym </a:t>
            </a:r>
            <a:r>
              <a:rPr lang="pl-PL" sz="2000" dirty="0"/>
              <a:t>(niezależnie od formy egzaminu), należy unikać czerwieni i pasteli, należy zakładać pełne buty, włosy związane (zarówno u K jak i M)</a:t>
            </a:r>
            <a:br>
              <a:rPr lang="pl-PL" sz="2000" dirty="0"/>
            </a:br>
            <a:r>
              <a:rPr lang="pl-PL" sz="2000" dirty="0"/>
              <a:t>K: odpowiednia długość spódnicy, dyskretny makijaż; </a:t>
            </a:r>
            <a:br>
              <a:rPr lang="pl-PL" sz="2000" dirty="0"/>
            </a:br>
            <a:r>
              <a:rPr lang="pl-PL" sz="2000" dirty="0"/>
              <a:t>M: garnitur lub koszula i eleganckie spodnie</a:t>
            </a:r>
            <a:br>
              <a:rPr lang="pl-PL" sz="2000" dirty="0"/>
            </a:br>
            <a:r>
              <a:rPr lang="pl-PL" sz="2000" dirty="0"/>
              <a:t>jeansy i swetry są niestosowne; natomiast klapki, szorty, goły brzuch - niedopuszczalne</a:t>
            </a:r>
          </a:p>
          <a:p>
            <a:r>
              <a:rPr lang="pl-PL" sz="2000" b="1" dirty="0"/>
              <a:t>Maile piszemy ze swojego studenckiego adresu</a:t>
            </a:r>
            <a:r>
              <a:rPr lang="pl-PL" sz="2000" dirty="0"/>
              <a:t>, temat krótki i treściwy, powitanie ze zwrotem grzecznościowym (można sprawdzić stopień/tytuł naukowy w </a:t>
            </a:r>
            <a:r>
              <a:rPr lang="pl-PL" sz="2000" dirty="0" err="1"/>
              <a:t>USOSie</a:t>
            </a:r>
            <a:r>
              <a:rPr lang="pl-PL" sz="2000" dirty="0"/>
              <a:t>), treść zwięzła, formuły wieńczące, podpisujemy się pełnym imieniem i nazwiskiem (warto dodać nazwę kierunku studiów, kursu, nr grupy) – warto przeczytać ponownie, sprawdzić ortografię, interpunkcję, składnię… unikamy </a:t>
            </a:r>
            <a:r>
              <a:rPr lang="pl-PL" sz="2000" dirty="0" err="1"/>
              <a:t>potocyzmów</a:t>
            </a:r>
            <a:r>
              <a:rPr lang="pl-PL" sz="2000" dirty="0"/>
              <a:t>, załączniki powinny być w popularnych formatach; emotikony z umiarem, tylko jeśli wykładowca jako pierwszy ich użył</a:t>
            </a:r>
          </a:p>
          <a:p>
            <a:r>
              <a:rPr lang="pl-PL" sz="2000" dirty="0"/>
              <a:t>Nie wolno kopiować, ściągać gotowych treści z Internetu – </a:t>
            </a:r>
            <a:r>
              <a:rPr lang="pl-PL" sz="2000" b="1" dirty="0"/>
              <a:t>plagiat jest przestępstwem!</a:t>
            </a:r>
          </a:p>
          <a:p>
            <a:endParaRPr lang="pl-P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4884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432634-1B05-09D6-D44E-2C6A75F88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8768" y="3295369"/>
            <a:ext cx="5065189" cy="67351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>
                <a:solidFill>
                  <a:schemeClr val="bg2">
                    <a:lumMod val="25000"/>
                  </a:schemeClr>
                </a:solidFill>
              </a:rPr>
              <a:t>Dziękuję za uwagę!</a:t>
            </a:r>
            <a:br>
              <a:rPr lang="pl-PL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pl-PL" sz="2000" dirty="0">
                <a:solidFill>
                  <a:schemeClr val="bg2">
                    <a:lumMod val="25000"/>
                  </a:schemeClr>
                </a:solidFill>
              </a:rPr>
              <a:t>Do zobaczenia!</a:t>
            </a:r>
            <a:br>
              <a:rPr lang="pl-PL" sz="2000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pl-PL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pl-PL" sz="2000" dirty="0">
                <a:solidFill>
                  <a:schemeClr val="bg2">
                    <a:lumMod val="25000"/>
                  </a:schemeClr>
                </a:solidFill>
              </a:rPr>
              <a:t>patrycja.siemiginowska@uj.edu.pl</a:t>
            </a:r>
          </a:p>
        </p:txBody>
      </p:sp>
      <p:pic>
        <p:nvPicPr>
          <p:cNvPr id="5" name="Obraz 4" descr="Obraz zawierający tekst">
            <a:extLst>
              <a:ext uri="{FF2B5EF4-FFF2-40B4-BE49-F238E27FC236}">
                <a16:creationId xmlns:a16="http://schemas.microsoft.com/office/drawing/2014/main" id="{C02246BC-C134-487B-A0D2-F4017148D4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03" y="292700"/>
            <a:ext cx="1866467" cy="881783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1F126594-2D09-7188-1841-BC0881174D0F}"/>
              </a:ext>
            </a:extLst>
          </p:cNvPr>
          <p:cNvSpPr txBox="1"/>
          <p:nvPr/>
        </p:nvSpPr>
        <p:spPr>
          <a:xfrm>
            <a:off x="11730335" y="699731"/>
            <a:ext cx="461665" cy="5191277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pl-PL" dirty="0">
                <a:solidFill>
                  <a:schemeClr val="bg1">
                    <a:alpha val="75000"/>
                  </a:schemeClr>
                </a:solidFill>
              </a:rPr>
              <a:t>Wydział Zarządzania i Komunikacji Społecznej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2034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47139-D7B3-DF45-0A14-BCD60EC00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8F9CA-E754-2302-ADAD-C4052C14B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10840215" cy="4697411"/>
          </a:xfrm>
        </p:spPr>
        <p:txBody>
          <a:bodyPr>
            <a:normAutofit fontScale="92500" lnSpcReduction="10000"/>
          </a:bodyPr>
          <a:lstStyle/>
          <a:p>
            <a:r>
              <a:rPr lang="pl-PL" dirty="0">
                <a:solidFill>
                  <a:schemeClr val="tx1"/>
                </a:solidFill>
              </a:rPr>
              <a:t>Szkolenie przeprowadzone przez dr hab. Brygidę Kuźniak, prof. UJ: </a:t>
            </a:r>
            <a:r>
              <a:rPr lang="pl-PL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https://sciencewatch.pl/index.php/254-etykieta-akademicka-garsc-uwag-na-bazie-protokolu-dyplomatycznego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http://student.us.edu.pl/kodeks-etyki-savoir-vivre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https://samorzad.ans.pila.pl/aktualnosci/etykieta-akademicka---czyli-studencki-savoir-vivre-5.html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http://przestrzenspoleczna.pl/wp-content/uploads/2020/01/5Etykieta.pdf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https://szkola.wnpid.amu.edu.pl/2020/10/14/etykieta-akademicka/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https://oig.ug.edu.pl/sites/oig.ug.edu.pl/files/_nodes/strona/106560/files/etykieta-studencka_pdf.pdf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http://socialspacejournal.eu/10%20numer/Zbigniew%20Rykiel%20-%20Etykieta.pdf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https://gazeta.us.edu.pl/node/427643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https://issuu.com/pressja/docs/vademecumwsiiz_pl2020-2021_internet/s/11188054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https://prezi.com/p/3ynixpdxyizg/kultura-akademicka-prezentacja-etykieta-w-zyciu-zawodowym/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https://purestyle.pl/akademicka-etykieta-ubior/</a:t>
            </a:r>
            <a:endParaRPr lang="pl-PL" dirty="0">
              <a:solidFill>
                <a:schemeClr val="tx1"/>
              </a:solidFill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7958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FAA42-4692-D1D1-44D0-0A6ACB267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Etykieta akademicka </a:t>
            </a:r>
            <a:br>
              <a:rPr lang="pl-PL" dirty="0"/>
            </a:br>
            <a:r>
              <a:rPr lang="pl-PL" dirty="0"/>
              <a:t>– wybrane zagadnienia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94445-75A9-F1C5-CA85-0FB80FFE0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Etykieta jako sposób zachowania się w grupie społecznej </a:t>
            </a:r>
            <a:r>
              <a:rPr lang="pl-PL" dirty="0"/>
              <a:t>charakterystyczny dla kultury wysokiej; jest konwencjonalny i normatywny</a:t>
            </a:r>
          </a:p>
          <a:p>
            <a:r>
              <a:rPr lang="pl-PL" dirty="0"/>
              <a:t>Znajomość zasad etykiety określa </a:t>
            </a:r>
            <a:r>
              <a:rPr lang="pl-PL" i="1" dirty="0"/>
              <a:t>savoir vivre</a:t>
            </a:r>
            <a:r>
              <a:rPr lang="pl-PL" dirty="0"/>
              <a:t>, czyli znajomość obyczajów oraz form towarzyskich</a:t>
            </a:r>
          </a:p>
          <a:p>
            <a:r>
              <a:rPr lang="pl-PL" dirty="0"/>
              <a:t>Utożsamiana z dobrym wychowaniem</a:t>
            </a:r>
          </a:p>
          <a:p>
            <a:r>
              <a:rPr lang="pl-PL" b="1" dirty="0"/>
              <a:t>Nieznajomość etykiety jest zauważalna i może komplikować współżycie społeczne; stosowanie się do jej zasad (często niepisanych) umożliwia sprawniejsze i łatwiejsze funkcjonowanie w grupie</a:t>
            </a:r>
          </a:p>
          <a:p>
            <a:endParaRPr lang="pl-PL" dirty="0"/>
          </a:p>
          <a:p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Zachęcam, żeby poczytać o etykiecie akademickiej w Internecie!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127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C67E9C-EFBA-1D36-81C2-C0D40D5AB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8915" y="781581"/>
            <a:ext cx="5236369" cy="1125039"/>
          </a:xfrm>
        </p:spPr>
        <p:txBody>
          <a:bodyPr>
            <a:normAutofit fontScale="90000"/>
          </a:bodyPr>
          <a:lstStyle/>
          <a:p>
            <a:r>
              <a:rPr lang="pl-PL" dirty="0"/>
              <a:t>Etykieta akademicka </a:t>
            </a:r>
            <a:br>
              <a:rPr lang="pl-PL" dirty="0"/>
            </a:br>
            <a:r>
              <a:rPr lang="pl-PL" dirty="0"/>
              <a:t>– wybrane zagadnienia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ED70BE-D262-CEEA-3EC3-DD04ECB15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l-PL" sz="3200" dirty="0">
              <a:solidFill>
                <a:schemeClr val="tx1"/>
              </a:solidFill>
              <a:latin typeface="+mj-lt"/>
              <a:ea typeface="+mj-ea"/>
              <a:cs typeface="+mj-cs"/>
              <a:sym typeface="Merriweathe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3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Merriweather"/>
              </a:rPr>
              <a:t>Dewiza Uniwersytetu Jagiellońskiego: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l-PL" sz="3200" dirty="0">
              <a:solidFill>
                <a:schemeClr val="tx1"/>
              </a:solidFill>
              <a:latin typeface="+mj-lt"/>
              <a:ea typeface="+mj-ea"/>
              <a:cs typeface="+mj-cs"/>
              <a:sym typeface="Merriweathe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4300" b="1" dirty="0">
                <a:solidFill>
                  <a:schemeClr val="tx1"/>
                </a:solidFill>
                <a:latin typeface="+mj-lt"/>
                <a:ea typeface="+mj-ea"/>
                <a:cs typeface="+mj-cs"/>
                <a:sym typeface="Merriweather"/>
              </a:rPr>
              <a:t>Plus ratio </a:t>
            </a:r>
            <a:r>
              <a:rPr lang="pl-PL" sz="4300" b="1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Merriweather"/>
              </a:rPr>
              <a:t>quam</a:t>
            </a:r>
            <a:r>
              <a:rPr lang="pl-PL" sz="4300" b="1" dirty="0">
                <a:solidFill>
                  <a:schemeClr val="tx1"/>
                </a:solidFill>
                <a:latin typeface="+mj-lt"/>
                <a:ea typeface="+mj-ea"/>
                <a:cs typeface="+mj-cs"/>
                <a:sym typeface="Merriweather"/>
              </a:rPr>
              <a:t> vis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l-PL" sz="3500" b="1" dirty="0">
              <a:solidFill>
                <a:schemeClr val="tx1"/>
              </a:solidFill>
              <a:latin typeface="+mj-lt"/>
              <a:ea typeface="+mj-ea"/>
              <a:cs typeface="+mj-cs"/>
              <a:sym typeface="Merriweathe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6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Merriweather"/>
              </a:rPr>
              <a:t>więcej [znaczy] rozum, niż siła</a:t>
            </a:r>
          </a:p>
          <a:p>
            <a:pPr marL="2957513" lvl="0" indent="-2957513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6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Merriweather"/>
              </a:rPr>
              <a:t>rozum przed siłą</a:t>
            </a:r>
            <a:br>
              <a:rPr lang="pl-PL" sz="3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Merriweather"/>
              </a:rPr>
            </a:br>
            <a:br>
              <a:rPr lang="pl-PL" sz="3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Merriweather"/>
              </a:rPr>
            </a:br>
            <a:r>
              <a:rPr lang="pl-PL" sz="2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Merriweather"/>
              </a:rPr>
              <a:t>„Elegia”, </a:t>
            </a:r>
            <a:r>
              <a:rPr lang="pl-PL" sz="2200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Merriweather"/>
              </a:rPr>
              <a:t>Maximianus</a:t>
            </a:r>
            <a:r>
              <a:rPr lang="pl-PL" sz="2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Merriweather"/>
              </a:rPr>
              <a:t>, VI w.</a:t>
            </a:r>
          </a:p>
          <a:p>
            <a:pPr marL="0" indent="0">
              <a:buNone/>
            </a:pPr>
            <a:endParaRPr lang="pl-P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1238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C67E9C-EFBA-1D36-81C2-C0D40D5AB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8915" y="781581"/>
            <a:ext cx="5236369" cy="1125039"/>
          </a:xfrm>
        </p:spPr>
        <p:txBody>
          <a:bodyPr>
            <a:normAutofit fontScale="90000"/>
          </a:bodyPr>
          <a:lstStyle/>
          <a:p>
            <a:r>
              <a:rPr lang="pl-PL" dirty="0"/>
              <a:t>Etykieta akademicka </a:t>
            </a:r>
            <a:br>
              <a:rPr lang="pl-PL" dirty="0"/>
            </a:br>
            <a:r>
              <a:rPr lang="pl-PL" dirty="0"/>
              <a:t>– wybrane zagadnienia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ED70BE-D262-CEEA-3EC3-DD04ECB15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10042547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>
                <a:latin typeface="Montserrat SemiBold"/>
                <a:sym typeface="Merriweather"/>
              </a:rPr>
              <a:t>Treść ślubowania studentów</a:t>
            </a:r>
          </a:p>
          <a:p>
            <a:pPr marL="0" indent="0">
              <a:buNone/>
            </a:pPr>
            <a:endParaRPr lang="pl-PL" dirty="0"/>
          </a:p>
          <a:p>
            <a:pPr marL="0" lvl="0" indent="0" algn="l" rtl="0">
              <a:spcAft>
                <a:spcPts val="600"/>
              </a:spcAft>
              <a:buNone/>
            </a:pPr>
            <a:r>
              <a:rPr lang="pl-PL" dirty="0">
                <a:latin typeface="Montserrat SemiBold"/>
                <a:ea typeface="Montserrat SemiBold"/>
                <a:cs typeface="Montserrat SemiBold"/>
                <a:sym typeface="Montserrat SemiBold"/>
              </a:rPr>
              <a:t>Świadom wielkich tradycji i zasług Uniwersytetu Jagiellońskiego oraz obowiązków członka społeczności akademickiej ślubuję uroczyście:</a:t>
            </a:r>
          </a:p>
          <a:p>
            <a:pPr marL="285750" lvl="0" indent="-285750" algn="l" rtl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Montserrat SemiBold"/>
                <a:ea typeface="Montserrat SemiBold"/>
                <a:cs typeface="Montserrat SemiBold"/>
                <a:sym typeface="Montserrat SemiBold"/>
              </a:rPr>
              <a:t>dążyć do prawdy, podstawy wszelkiej nauki;</a:t>
            </a:r>
          </a:p>
          <a:p>
            <a:pPr marL="285750" lvl="0" indent="-285750" algn="l" rtl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Montserrat SemiBold"/>
                <a:ea typeface="Montserrat SemiBold"/>
                <a:cs typeface="Montserrat SemiBold"/>
                <a:sym typeface="Montserrat SemiBold"/>
              </a:rPr>
              <a:t>zdobywać wytrwale wiedzę i umiejętności z pożytkiem dla Ojczyzny;</a:t>
            </a:r>
          </a:p>
          <a:p>
            <a:pPr marL="285750" lvl="0" indent="-285750" algn="l" rtl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bg2">
                    <a:lumMod val="50000"/>
                  </a:schemeClr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przestrzegać norm, zasad współżycia i zwyczajów uniwersyteckich;</a:t>
            </a:r>
          </a:p>
          <a:p>
            <a:pPr marL="285750" lvl="0" indent="-285750" algn="l" rtl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Montserrat SemiBold"/>
                <a:ea typeface="Montserrat SemiBold"/>
                <a:cs typeface="Montserrat SemiBold"/>
                <a:sym typeface="Montserrat SemiBold"/>
              </a:rPr>
              <a:t>dbać o dobre imię Uniwersytetu i godność studencką.</a:t>
            </a:r>
          </a:p>
          <a:p>
            <a:pPr marL="0" indent="0">
              <a:buNone/>
            </a:pPr>
            <a:endParaRPr lang="pl-P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9829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C67E9C-EFBA-1D36-81C2-C0D40D5AB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8916" y="781582"/>
            <a:ext cx="5069940" cy="757508"/>
          </a:xfrm>
        </p:spPr>
        <p:txBody>
          <a:bodyPr anchor="t">
            <a:normAutofit/>
          </a:bodyPr>
          <a:lstStyle/>
          <a:p>
            <a:pPr algn="r"/>
            <a:r>
              <a:rPr lang="pl-PL" sz="2000"/>
              <a:t>Etykieta akademicka </a:t>
            </a:r>
            <a:br>
              <a:rPr lang="pl-PL" sz="2000"/>
            </a:br>
            <a:r>
              <a:rPr lang="pl-PL" sz="2000"/>
              <a:t>– wybrane zagadnienia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A64CE3C-531F-EEB8-A75C-5EAEF9B76B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0761" y="1674575"/>
            <a:ext cx="10282763" cy="3394310"/>
          </a:xfrm>
          <a:noFill/>
        </p:spPr>
      </p:pic>
      <p:sp>
        <p:nvSpPr>
          <p:cNvPr id="3" name="pole tekstowe 2"/>
          <p:cNvSpPr txBox="1"/>
          <p:nvPr/>
        </p:nvSpPr>
        <p:spPr>
          <a:xfrm>
            <a:off x="905933" y="5215467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Warto znać tytuły, stopnie i nazwiska osób oraz ich funkcje i zadania w UJ.</a:t>
            </a:r>
          </a:p>
          <a:p>
            <a:r>
              <a:rPr lang="pl-PL" dirty="0"/>
              <a:t>Do prorektora w rozmowie zwracamy się: „Panie rektorze”</a:t>
            </a:r>
          </a:p>
          <a:p>
            <a:r>
              <a:rPr lang="pl-PL" dirty="0"/>
              <a:t>Do prodziekana – „Panie dziekanie”</a:t>
            </a:r>
            <a:br>
              <a:rPr lang="pl-PL" dirty="0"/>
            </a:br>
            <a:r>
              <a:rPr lang="pl-PL" dirty="0"/>
              <a:t>Do wicedyrektora – „Panie dyrektorze”</a:t>
            </a:r>
          </a:p>
          <a:p>
            <a:r>
              <a:rPr lang="pl-PL" dirty="0"/>
              <a:t>W korespondencji mailowej stosujemy formalny styl komunikacji!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256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C67E9C-EFBA-1D36-81C2-C0D40D5AB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8915" y="781581"/>
            <a:ext cx="5236369" cy="1125039"/>
          </a:xfrm>
        </p:spPr>
        <p:txBody>
          <a:bodyPr>
            <a:normAutofit fontScale="90000"/>
          </a:bodyPr>
          <a:lstStyle/>
          <a:p>
            <a:r>
              <a:rPr lang="pl-PL" dirty="0"/>
              <a:t>Etykieta akademicka </a:t>
            </a:r>
            <a:br>
              <a:rPr lang="pl-PL" dirty="0"/>
            </a:br>
            <a:r>
              <a:rPr lang="pl-PL" dirty="0"/>
              <a:t>– wybrane zagadnienia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ED70BE-D262-CEEA-3EC3-DD04ECB15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319215"/>
            <a:ext cx="10023093" cy="47081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>
                <a:solidFill>
                  <a:srgbClr val="0070C0"/>
                </a:solidFill>
              </a:rPr>
              <a:t>Zwracanie się do pracowników naukowych i administracyjnych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Tytuły i stopnie naukowe</a:t>
            </a:r>
          </a:p>
          <a:p>
            <a:r>
              <a:rPr lang="pl-PL" dirty="0"/>
              <a:t>Profesor</a:t>
            </a:r>
          </a:p>
          <a:p>
            <a:r>
              <a:rPr lang="pl-PL" dirty="0"/>
              <a:t>Doktor habilitowany (zwyczajowo zwracamy się: „Pani Profesor”, „Panie Profesorze”</a:t>
            </a:r>
          </a:p>
          <a:p>
            <a:r>
              <a:rPr lang="pl-PL" dirty="0"/>
              <a:t>Doktor, docent</a:t>
            </a:r>
          </a:p>
          <a:p>
            <a:r>
              <a:rPr lang="pl-PL" dirty="0"/>
              <a:t>Magister</a:t>
            </a:r>
          </a:p>
          <a:p>
            <a:r>
              <a:rPr lang="pl-PL" dirty="0"/>
              <a:t>Inżynier, licencjat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Zajmowane stanowiska i funkcje </a:t>
            </a:r>
            <a:r>
              <a:rPr lang="pl-PL" dirty="0"/>
              <a:t>– trzeba wiedzieć, kto czym zajmuje się w UJ</a:t>
            </a:r>
            <a:br>
              <a:rPr lang="pl-PL" dirty="0"/>
            </a:br>
            <a:r>
              <a:rPr lang="pl-PL" dirty="0"/>
              <a:t>Można to przeczytać na odpowiednich stronach internetowych instytutów, wydziałów, uczelni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2630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C67E9C-EFBA-1D36-81C2-C0D40D5AB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pl-PL" dirty="0"/>
              <a:t>Etykieta akademicka </a:t>
            </a:r>
            <a:br>
              <a:rPr lang="pl-PL" dirty="0"/>
            </a:br>
            <a:r>
              <a:rPr lang="pl-PL" dirty="0"/>
              <a:t>– wybrane zagadnienia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B84C06-2B5C-8243-9BE4-85E526EA28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0059" y="2102867"/>
            <a:ext cx="4290573" cy="4305522"/>
          </a:xfrm>
          <a:prstGeom prst="rect">
            <a:avLst/>
          </a:prstGeom>
          <a:noFill/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ED70BE-D262-CEEA-3EC3-DD04ECB15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93580" y="2416629"/>
            <a:ext cx="5645365" cy="3991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b="1" dirty="0">
                <a:solidFill>
                  <a:schemeClr val="bg2">
                    <a:lumMod val="50000"/>
                  </a:schemeClr>
                </a:solidFill>
              </a:rPr>
              <a:t>Kultura i klimat organizacyjny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Akademia to miejsce ze swoją historią</a:t>
            </a:r>
            <a:br>
              <a:rPr lang="pl-PL" sz="2400" dirty="0"/>
            </a:br>
            <a:r>
              <a:rPr lang="pl-PL" sz="2400" dirty="0"/>
              <a:t>i tradycją. Warto poznać jej specyfikę!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1318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C67E9C-EFBA-1D36-81C2-C0D40D5AB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pl-PL" dirty="0"/>
              <a:t>Etykieta akademicka </a:t>
            </a:r>
            <a:br>
              <a:rPr lang="pl-PL" dirty="0"/>
            </a:br>
            <a:r>
              <a:rPr lang="pl-PL" dirty="0"/>
              <a:t>– wybrane zagadnienia</a:t>
            </a:r>
          </a:p>
        </p:txBody>
      </p:sp>
      <p:pic>
        <p:nvPicPr>
          <p:cNvPr id="4" name="Grafika 2" descr="Komputer kontur">
            <a:extLst>
              <a:ext uri="{FF2B5EF4-FFF2-40B4-BE49-F238E27FC236}">
                <a16:creationId xmlns:a16="http://schemas.microsoft.com/office/drawing/2014/main" id="{C21DFF0C-1B11-9EAF-9037-C75E1173A9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4497" y="2160589"/>
            <a:ext cx="3035879" cy="3035879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ED70BE-D262-CEEA-3EC3-DD04ECB15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6911" y="2653245"/>
            <a:ext cx="6754452" cy="4240211"/>
          </a:xfrm>
        </p:spPr>
        <p:txBody>
          <a:bodyPr>
            <a:norm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 SemiBold"/>
              <a:buChar char="●"/>
            </a:pPr>
            <a:r>
              <a:rPr lang="pl-PL" sz="2400" dirty="0"/>
              <a:t>Netykieta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 SemiBold"/>
              <a:buChar char="●"/>
            </a:pPr>
            <a:r>
              <a:rPr lang="pl-PL" sz="2400" dirty="0"/>
              <a:t>Ćwiczenia/konwersatoria/seminaria oraz konsultacje zdalne a </a:t>
            </a:r>
            <a:r>
              <a:rPr lang="pl-PL" sz="2400" b="1" dirty="0"/>
              <a:t>aktywność</a:t>
            </a:r>
            <a:r>
              <a:rPr lang="pl-PL" sz="2400" dirty="0"/>
              <a:t> studenta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 SemiBold"/>
              <a:buChar char="●"/>
            </a:pPr>
            <a:r>
              <a:rPr lang="pl-PL" sz="2400" b="1" dirty="0"/>
              <a:t>Komunikacja w wirtualnej rzeczywistości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FCDAC8-6373-422F-C09E-68BF946773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993" y="4320088"/>
            <a:ext cx="2834886" cy="230448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83477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C67E9C-EFBA-1D36-81C2-C0D40D5AB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8915" y="781581"/>
            <a:ext cx="5236369" cy="1125039"/>
          </a:xfrm>
        </p:spPr>
        <p:txBody>
          <a:bodyPr>
            <a:normAutofit fontScale="90000"/>
          </a:bodyPr>
          <a:lstStyle/>
          <a:p>
            <a:r>
              <a:rPr lang="pl-PL" dirty="0"/>
              <a:t>Etykieta akademicka </a:t>
            </a:r>
            <a:br>
              <a:rPr lang="pl-PL" dirty="0"/>
            </a:br>
            <a:r>
              <a:rPr lang="pl-PL" dirty="0"/>
              <a:t>– wybrane zagadnienia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ED70BE-D262-CEEA-3EC3-DD04ECB15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026" y="2276272"/>
            <a:ext cx="9824935" cy="4338537"/>
          </a:xfrm>
        </p:spPr>
        <p:txBody>
          <a:bodyPr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Montserrat SemiBold"/>
              <a:buChar char="●"/>
            </a:pPr>
            <a:r>
              <a:rPr lang="pl-PL" sz="2000" b="1" dirty="0">
                <a:latin typeface="Montserrat SemiBold"/>
                <a:ea typeface="Montserrat SemiBold"/>
                <a:cs typeface="Montserrat SemiBold"/>
                <a:sym typeface="Montserrat SemiBold"/>
              </a:rPr>
              <a:t>Prawa i obowiązki, czyli dobrze jest znać regulamin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Montserrat SemiBold"/>
              <a:buChar char="●"/>
            </a:pPr>
            <a:endParaRPr lang="pl-PL" sz="2000" dirty="0"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SzPts val="1800"/>
              <a:buFont typeface="Montserrat SemiBold"/>
              <a:buChar char="●"/>
            </a:pPr>
            <a:r>
              <a:rPr lang="pl-PL" dirty="0">
                <a:latin typeface="Montserrat SemiBold"/>
                <a:ea typeface="Montserrat SemiBold"/>
                <a:cs typeface="Montserrat SemiBold"/>
                <a:sym typeface="Montserrat SemiBold"/>
              </a:rPr>
              <a:t>Czytanie, robienie notatek, uczenie się… kolokwia i sesje</a:t>
            </a: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SzPts val="1800"/>
              <a:buFont typeface="Montserrat SemiBold"/>
              <a:buChar char="●"/>
            </a:pPr>
            <a:r>
              <a:rPr lang="pl-PL" dirty="0">
                <a:latin typeface="Montserrat SemiBold"/>
                <a:ea typeface="Montserrat SemiBold"/>
                <a:cs typeface="Montserrat SemiBold"/>
                <a:sym typeface="Montserrat SemiBold"/>
              </a:rPr>
              <a:t>Nabywanie wiedzy, kształtowanie umiejętności, zdobywanie kompetencji społecznych </a:t>
            </a:r>
            <a:br>
              <a:rPr lang="pl-PL" dirty="0">
                <a:latin typeface="Montserrat SemiBold"/>
                <a:ea typeface="Montserrat SemiBold"/>
                <a:cs typeface="Montserrat SemiBold"/>
                <a:sym typeface="Montserrat SemiBold"/>
              </a:rPr>
            </a:br>
            <a:r>
              <a:rPr lang="pl-PL" dirty="0">
                <a:latin typeface="Montserrat SemiBold"/>
                <a:ea typeface="Montserrat SemiBold"/>
                <a:cs typeface="Montserrat SemiBold"/>
                <a:sym typeface="Montserrat SemiBold"/>
              </a:rPr>
              <a:t>czyli realizowanie efektów kształcenia</a:t>
            </a: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SzPts val="1800"/>
              <a:buFont typeface="Montserrat SemiBold"/>
              <a:buChar char="●"/>
            </a:pPr>
            <a:r>
              <a:rPr lang="pl-PL" b="1" dirty="0">
                <a:latin typeface="Montserrat"/>
                <a:ea typeface="Montserrat"/>
                <a:cs typeface="Montserrat"/>
                <a:sym typeface="Montserrat"/>
              </a:rPr>
              <a:t>Collegium </a:t>
            </a:r>
            <a:r>
              <a:rPr lang="pl-PL" b="1" dirty="0" err="1">
                <a:latin typeface="Montserrat"/>
                <a:ea typeface="Montserrat"/>
                <a:cs typeface="Montserrat"/>
                <a:sym typeface="Montserrat"/>
              </a:rPr>
              <a:t>Maius</a:t>
            </a:r>
            <a:r>
              <a:rPr lang="pl-PL" dirty="0">
                <a:latin typeface="Montserrat SemiBold"/>
                <a:ea typeface="Montserrat SemiBold"/>
                <a:cs typeface="Montserrat SemiBold"/>
                <a:sym typeface="Montserrat SemiBold"/>
              </a:rPr>
              <a:t>, </a:t>
            </a:r>
            <a:r>
              <a:rPr lang="pl-PL" b="1" dirty="0">
                <a:latin typeface="Montserrat"/>
                <a:ea typeface="Montserrat"/>
                <a:cs typeface="Montserrat"/>
                <a:sym typeface="Montserrat"/>
              </a:rPr>
              <a:t>BJ</a:t>
            </a:r>
            <a:r>
              <a:rPr lang="pl-PL" dirty="0">
                <a:latin typeface="Montserrat SemiBold"/>
                <a:ea typeface="Montserrat SemiBold"/>
                <a:cs typeface="Montserrat SemiBold"/>
                <a:sym typeface="Montserrat SemiBold"/>
              </a:rPr>
              <a:t>, </a:t>
            </a:r>
            <a:r>
              <a:rPr lang="pl-PL" b="1" dirty="0">
                <a:latin typeface="Montserrat"/>
                <a:ea typeface="Montserrat"/>
                <a:cs typeface="Montserrat"/>
                <a:sym typeface="Montserrat"/>
              </a:rPr>
              <a:t>biblioteki</a:t>
            </a:r>
            <a:r>
              <a:rPr lang="pl-PL" dirty="0">
                <a:latin typeface="Montserrat SemiBold"/>
                <a:ea typeface="Montserrat SemiBold"/>
                <a:cs typeface="Montserrat SemiBold"/>
                <a:sym typeface="Montserrat SemiBold"/>
              </a:rPr>
              <a:t>, laboratoria, pracownie</a:t>
            </a: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SzPts val="1800"/>
              <a:buFont typeface="Montserrat SemiBold"/>
              <a:buChar char="●"/>
            </a:pPr>
            <a:r>
              <a:rPr lang="pl-PL" dirty="0">
                <a:latin typeface="Montserrat SemiBold"/>
                <a:ea typeface="Montserrat SemiBold"/>
                <a:cs typeface="Montserrat SemiBold"/>
                <a:sym typeface="Montserrat SemiBold"/>
              </a:rPr>
              <a:t>Konferencje, warsztaty, szkolenia, wykłady otwarte, Noce Naukowców, </a:t>
            </a:r>
            <a:br>
              <a:rPr lang="pl-PL" dirty="0">
                <a:latin typeface="Montserrat SemiBold"/>
                <a:ea typeface="Montserrat SemiBold"/>
                <a:cs typeface="Montserrat SemiBold"/>
                <a:sym typeface="Montserrat SemiBold"/>
              </a:rPr>
            </a:br>
            <a:r>
              <a:rPr lang="pl-PL" dirty="0">
                <a:latin typeface="Montserrat SemiBold"/>
                <a:ea typeface="Montserrat SemiBold"/>
                <a:cs typeface="Montserrat SemiBold"/>
                <a:sym typeface="Montserrat SemiBold"/>
              </a:rPr>
              <a:t>festiwale nauki, dni otwarte...</a:t>
            </a: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SzPts val="1800"/>
              <a:buFont typeface="Montserrat SemiBold"/>
              <a:buChar char="●"/>
            </a:pPr>
            <a:r>
              <a:rPr lang="pl-PL" dirty="0">
                <a:latin typeface="Montserrat SemiBold"/>
                <a:ea typeface="Montserrat SemiBold"/>
                <a:cs typeface="Montserrat SemiBold"/>
                <a:sym typeface="Montserrat SemiBold"/>
              </a:rPr>
              <a:t>Działalność dodatkowa (np. UJOT FM, wolontariaty, staże, praktyki...)</a:t>
            </a:r>
          </a:p>
          <a:p>
            <a:pPr marL="0" indent="0">
              <a:buNone/>
            </a:pPr>
            <a:endParaRPr lang="pl-P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69613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06E34D76-E9DB-495C-B69F-06253833B35C}"/>
  <p:tag name="ISPRING_RESOURCE_FOLDER" val="C:\Users\Mariusz Ślazyk\Documents\prezentacja_wziks\"/>
  <p:tag name="ISPRING_PRESENTATION_PATH" val="C:\Users\Mariusz Ślazyk\Documents\prezentacja_wziks.pptx"/>
  <p:tag name="ISPRING_PROJECT_VERSION" val="9.3"/>
  <p:tag name="ISPRING_PROJECT_FOLDER_UPDATED" val="1"/>
  <p:tag name="ISPRING_LMS_API_VERSION" val="SCORM 2004 (4th edition)"/>
  <p:tag name="ISPRING_ULTRA_SCORM_COURSE_ID" val="D3CC5DF0-7A04-4A10-83AF-60C0F0C457C2"/>
  <p:tag name="ISPRING_CMI5_LAUNCH_METHOD" val="any window"/>
  <p:tag name="ISPRING_SCORM_ENDPOINT" val="&lt;endpoint&gt;&lt;enable&gt;0&lt;/enable&gt;&lt;lrs&gt;https://&lt;/lrs&gt;&lt;auth&gt;0&lt;/auth&gt;&lt;login&gt;&lt;/login&gt;&lt;password&gt;&lt;/password&gt;&lt;key&gt;&lt;/key&gt;&lt;name&gt;&lt;/name&gt;&lt;email&gt;&lt;/email&gt;&lt;/endpoint&gt;&#10;"/>
  <p:tag name="ISPRING_SCORM_RATE_SLIDES" val="1"/>
  <p:tag name="ISPRINGCLOUDFOLDERID" val="1"/>
  <p:tag name="ISPRINGONLINEFOLDERID" val="1"/>
  <p:tag name="ISPRING_OUTPUT_FOLDER" val="[[&quot;\uFFFD\f\uFFFD\u0002{72BAC4C0-3180-45E8-BDDA-AEF3164DDB31}&quot;,&quot;C:\\Users\\Mariusz Ślazyk\\Documents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,&quot;studioSettings&quot;:{&quot;useMobileViewer&quot;:&quot;T_FALSE&quot;}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,&quot;studioSettings&quot;:{&quot;onlineDestinationFolderId&quot;:&quot;1&quot;}}"/>
  <p:tag name="ISPRING_SCORM_PASSING_SCORE" val="100.000000"/>
  <p:tag name="ISPRING_PRESENTATION_TITLE" val="prezentacja_wziks"/>
  <p:tag name="ISPRING_FIRST_PUBLI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ce90997d-ba3c-466f-8dd0-cceb016a888a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ce90997d-ba3c-466f-8dd0-cceb016a888a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ce90997d-ba3c-466f-8dd0-cceb016a888a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ce90997d-ba3c-466f-8dd0-cceb016a888a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ce90997d-ba3c-466f-8dd0-cceb016a888a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7327D52B-D15F-4CEB-A05A-8F8063D3893E}:259"/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8f9f903f-5195-4179-953c-0c153dfbf1ce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9f52bf39-f543-4538-9e5e-76deec2169d3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ce90997d-ba3c-466f-8dd0-cceb016a888a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547f63de-920e-4523-bd01-8bd44a2b16ed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ce90997d-ba3c-466f-8dd0-cceb016a888a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ce90997d-ba3c-466f-8dd0-cceb016a888a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ce90997d-ba3c-466f-8dd0-cceb016a888a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ce90997d-ba3c-466f-8dd0-cceb016a888a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ce90997d-ba3c-466f-8dd0-cceb016a888a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ce90997d-ba3c-466f-8dd0-cceb016a888a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heme/theme1.xml><?xml version="1.0" encoding="utf-8"?>
<a:theme xmlns:a="http://schemas.openxmlformats.org/drawingml/2006/main" name="Faseta">
  <a:themeElements>
    <a:clrScheme name="Niestandardowy 1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B5394"/>
      </a:accent1>
      <a:accent2>
        <a:srgbClr val="0075A2"/>
      </a:accent2>
      <a:accent3>
        <a:srgbClr val="089CA2"/>
      </a:accent3>
      <a:accent4>
        <a:srgbClr val="0B9B74"/>
      </a:accent4>
      <a:accent5>
        <a:srgbClr val="54A838"/>
      </a:accent5>
      <a:accent6>
        <a:srgbClr val="7E9532"/>
      </a:accent6>
      <a:hlink>
        <a:srgbClr val="B76C00"/>
      </a:hlink>
      <a:folHlink>
        <a:srgbClr val="3ECCB4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_wziks_inauguracja.potx" id="{56E9DD97-AE06-47BA-A970-EFE12DB579AE}" vid="{10B20771-109A-4D55-802E-EBEF92958F52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prezentacja_wziks_inauguracja</Template>
  <TotalTime>392</TotalTime>
  <Words>1118</Words>
  <Application>Microsoft Office PowerPoint</Application>
  <PresentationFormat>Panoramiczny</PresentationFormat>
  <Paragraphs>119</Paragraphs>
  <Slides>15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2" baseType="lpstr">
      <vt:lpstr>Arial</vt:lpstr>
      <vt:lpstr>Calibri</vt:lpstr>
      <vt:lpstr>Montserrat</vt:lpstr>
      <vt:lpstr>Montserrat SemiBold</vt:lpstr>
      <vt:lpstr>Trebuchet MS</vt:lpstr>
      <vt:lpstr>Wingdings 3</vt:lpstr>
      <vt:lpstr>Faseta</vt:lpstr>
      <vt:lpstr>Etykieta akademicka  – wybrane zagadnienia</vt:lpstr>
      <vt:lpstr>Etykieta akademicka  – wybrane zagadnienia</vt:lpstr>
      <vt:lpstr>Etykieta akademicka  – wybrane zagadnienia</vt:lpstr>
      <vt:lpstr>Etykieta akademicka  – wybrane zagadnienia</vt:lpstr>
      <vt:lpstr>Etykieta akademicka  – wybrane zagadnienia</vt:lpstr>
      <vt:lpstr>Etykieta akademicka  – wybrane zagadnienia</vt:lpstr>
      <vt:lpstr>Etykieta akademicka  – wybrane zagadnienia</vt:lpstr>
      <vt:lpstr>Etykieta akademicka  – wybrane zagadnienia</vt:lpstr>
      <vt:lpstr>Etykieta akademicka  – wybrane zagadnienia</vt:lpstr>
      <vt:lpstr>Etykieta akademicka  – wybrane zagadnienia</vt:lpstr>
      <vt:lpstr>Etykieta akademicka  – wybrane zagadnienia</vt:lpstr>
      <vt:lpstr>Etykieta akademicka  – wybrane zagadnienia</vt:lpstr>
      <vt:lpstr>Etykieta akademicka  – wybrane zagadnienia</vt:lpstr>
      <vt:lpstr>Dziękuję za uwagę! Do zobaczenia!  patrycja.siemiginowska@uj.edu.pl</vt:lpstr>
      <vt:lpstr>Źródła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Inauguracja roku akademickiego 2023/24</dc:title>
  <dc:creator>Joanna Klinger-Krizar</dc:creator>
  <cp:lastModifiedBy>Joanna Klinger-Krizar</cp:lastModifiedBy>
  <cp:revision>11</cp:revision>
  <dcterms:created xsi:type="dcterms:W3CDTF">2023-09-15T07:12:40Z</dcterms:created>
  <dcterms:modified xsi:type="dcterms:W3CDTF">2023-10-03T17:16:21Z</dcterms:modified>
</cp:coreProperties>
</file>