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7" r:id="rId3"/>
    <p:sldId id="258" r:id="rId4"/>
    <p:sldId id="260" r:id="rId5"/>
    <p:sldId id="261" r:id="rId6"/>
    <p:sldId id="262" r:id="rId7"/>
    <p:sldId id="263" r:id="rId8"/>
    <p:sldId id="264" r:id="rId9"/>
    <p:sldId id="265" r:id="rId10"/>
    <p:sldId id="266" r:id="rId11"/>
    <p:sldId id="267" r:id="rId12"/>
    <p:sldId id="269" r:id="rId13"/>
    <p:sldId id="268" r:id="rId14"/>
    <p:sldId id="272" r:id="rId15"/>
    <p:sldId id="271" r:id="rId1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B1CE3-0DB2-474C-AC61-D93C0D3D2BA7}" type="datetimeFigureOut">
              <a:rPr lang="pl-PL" smtClean="0"/>
              <a:t>19.10.2020</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04F0BC-794B-4DD7-A79F-5BCC901247FF}" type="slidenum">
              <a:rPr lang="pl-PL" smtClean="0"/>
              <a:t>‹#›</a:t>
            </a:fld>
            <a:endParaRPr lang="pl-PL"/>
          </a:p>
        </p:txBody>
      </p:sp>
    </p:spTree>
    <p:extLst>
      <p:ext uri="{BB962C8B-B14F-4D97-AF65-F5344CB8AC3E}">
        <p14:creationId xmlns:p14="http://schemas.microsoft.com/office/powerpoint/2010/main" val="2862788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9c05ebd415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9c05ebd415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9c05ebd415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9c05ebd415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9c05ebd415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9c05ebd415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9c05ebd415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9c05ebd415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9c05ebd415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9c05ebd415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9c05ebd41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9c05ebd41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9c05ebd41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9c05ebd415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9c05ebd41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9c05ebd415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9c05ebd415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9c05ebd415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9c05ebd415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9c05ebd415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9c05ebd415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9c05ebd415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9c05ebd415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9c05ebd415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9c05ebd415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9c05ebd415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44BEA2-075B-4EEC-A587-B876E6F7E33D}"/>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B102587F-9462-4B12-B605-A31D1A555C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BD424C0B-5B4E-462F-B282-D4AAAE6B3AFE}"/>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E269287E-1D1E-4CAD-A9A1-CD73A3DCBB1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3AFED29-3E4F-42B2-8154-82B1F540A4E1}"/>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1447275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46B218-9878-4892-97F3-3C7D40855943}"/>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AC0888D1-2665-41C6-96B7-4321AC8ECC12}"/>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0CBCED5-B018-4340-B643-1947E1BE9A1A}"/>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13E6502D-42E1-4948-B274-A220D023656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EF3C5FA-C521-47BB-9072-587752199904}"/>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1265826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5BB2F2AC-99ED-4824-80E2-08004863E35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C1FE71FD-BDA3-4C85-8EFF-7253B163CB41}"/>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D4D40DE-607E-4BF4-A902-7D1BAD7BF9A9}"/>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19BB58F3-576C-4A14-AFF3-2347A56E838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437A97B-591D-40EF-A415-8A38AB99F7DD}"/>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4132081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4241909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1881052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2090566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2807033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2761824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1547463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92372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1723725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EC0E31-AE5F-4AEB-B275-774D31254E5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3C7F89E8-87CD-4CCB-A331-5C6DACCCF123}"/>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D8A07F1-9332-4668-9AE4-A4DC05710B48}"/>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39144C6A-1018-4F40-A7D8-0630B612A19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0C4D477-455F-4BC6-ABD5-D444BD8327CB}"/>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2996409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28030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1625668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1381057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3608406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DF1693-EA02-467E-BCFC-05B90771ECD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3EFBD0CD-7200-43D9-A03E-87CB4D3FAE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F5CCF499-497C-4BA4-A261-1A5A778A78AE}"/>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5C14840A-54BD-42CD-8067-C4157FC046A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4D92480-64EF-4671-8462-7D6F90D74B33}"/>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3360089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152770-FFD5-429D-BE84-709AADF8305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CC12868-C5C7-4AF3-A48A-6E17510024E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FDC81C2B-9123-4D09-B242-D0A46A83497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3F43FB20-DAB3-4C4C-8B25-978A60CDE85E}"/>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6" name="Symbol zastępczy stopki 5">
            <a:extLst>
              <a:ext uri="{FF2B5EF4-FFF2-40B4-BE49-F238E27FC236}">
                <a16:creationId xmlns:a16="http://schemas.microsoft.com/office/drawing/2014/main" id="{A9A8A7C8-DB8B-43EE-AFC8-BA8F7B68C7E9}"/>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506F5CC-0322-45BB-A517-C89B901A96A8}"/>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203228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0AF294-1471-4359-88D7-3D408DADFD61}"/>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CA6B2044-E72F-4E23-9FD1-FEA3445421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8C443781-8C5D-462A-B915-761CBC6CE74A}"/>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37BBEB4-63B5-414F-8B15-C7EFCD455F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3061EC2C-42C1-4435-A61C-445BCCB31D63}"/>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43DAE293-2238-4BB9-A739-C4CD4E1E2217}"/>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8" name="Symbol zastępczy stopki 7">
            <a:extLst>
              <a:ext uri="{FF2B5EF4-FFF2-40B4-BE49-F238E27FC236}">
                <a16:creationId xmlns:a16="http://schemas.microsoft.com/office/drawing/2014/main" id="{70975E57-B8CD-4D35-912B-3688F712D33D}"/>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8C005882-F0A1-4DD6-AF27-A0B0B356B23C}"/>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548683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2E755E-3A1A-45E7-943D-C4F83C714196}"/>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702977DC-BE14-439F-8570-A327447683E2}"/>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4" name="Symbol zastępczy stopki 3">
            <a:extLst>
              <a:ext uri="{FF2B5EF4-FFF2-40B4-BE49-F238E27FC236}">
                <a16:creationId xmlns:a16="http://schemas.microsoft.com/office/drawing/2014/main" id="{C4D4FC29-ACFE-49E2-AC3A-6CC02831149A}"/>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50F75340-6EF9-4D97-88D8-F731D0082D4E}"/>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131054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B1DB7896-6085-4CD5-81DF-B6EEE894A727}"/>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3" name="Symbol zastępczy stopki 2">
            <a:extLst>
              <a:ext uri="{FF2B5EF4-FFF2-40B4-BE49-F238E27FC236}">
                <a16:creationId xmlns:a16="http://schemas.microsoft.com/office/drawing/2014/main" id="{B00DD68C-6218-462B-BD3F-A3DC4A39D639}"/>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B8CB9F0E-5832-4895-A03A-998413FC361E}"/>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2286912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D3AC5-508D-4550-892E-4D7D9DCDC08F}"/>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E32CCFD6-17B7-47B5-8A00-C14EE1A6CF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1007EB2D-5210-4F43-BFBE-4F23F1C0E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10AAB0F-FF1F-494B-B448-E21BBC07693A}"/>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6" name="Symbol zastępczy stopki 5">
            <a:extLst>
              <a:ext uri="{FF2B5EF4-FFF2-40B4-BE49-F238E27FC236}">
                <a16:creationId xmlns:a16="http://schemas.microsoft.com/office/drawing/2014/main" id="{02158387-5ECA-4781-BA7A-0FF618B4026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6D4FE88-7460-4DA6-AE82-312A06DBD78F}"/>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1500038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34B521-6BD0-4A0D-A0E3-69C40E0FC20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CE900BFB-09D7-4137-980C-F37A1F0EC0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440D0F1D-2CD4-4BC2-81C5-D01FE84EA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A900B4D-BA71-4EF4-AAB8-11C2B7E77F41}"/>
              </a:ext>
            </a:extLst>
          </p:cNvPr>
          <p:cNvSpPr>
            <a:spLocks noGrp="1"/>
          </p:cNvSpPr>
          <p:nvPr>
            <p:ph type="dt" sz="half" idx="10"/>
          </p:nvPr>
        </p:nvSpPr>
        <p:spPr/>
        <p:txBody>
          <a:bodyPr/>
          <a:lstStyle/>
          <a:p>
            <a:fld id="{881B5564-D202-4B70-8F38-6868595DDDBA}" type="datetimeFigureOut">
              <a:rPr lang="pl-PL" smtClean="0"/>
              <a:t>19.10.2020</a:t>
            </a:fld>
            <a:endParaRPr lang="pl-PL"/>
          </a:p>
        </p:txBody>
      </p:sp>
      <p:sp>
        <p:nvSpPr>
          <p:cNvPr id="6" name="Symbol zastępczy stopki 5">
            <a:extLst>
              <a:ext uri="{FF2B5EF4-FFF2-40B4-BE49-F238E27FC236}">
                <a16:creationId xmlns:a16="http://schemas.microsoft.com/office/drawing/2014/main" id="{646DB73F-C246-4226-90EE-C5992E78D448}"/>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3FCA2F9-01D9-4620-A3AE-9A9D32093F0C}"/>
              </a:ext>
            </a:extLst>
          </p:cNvPr>
          <p:cNvSpPr>
            <a:spLocks noGrp="1"/>
          </p:cNvSpPr>
          <p:nvPr>
            <p:ph type="sldNum" sz="quarter" idx="12"/>
          </p:nvPr>
        </p:nvSpPr>
        <p:spPr/>
        <p:txBody>
          <a:bodyPr/>
          <a:lstStyle/>
          <a:p>
            <a:fld id="{2F928C28-6487-43D9-96AA-9A8327945F1F}" type="slidenum">
              <a:rPr lang="pl-PL" smtClean="0"/>
              <a:t>‹#›</a:t>
            </a:fld>
            <a:endParaRPr lang="pl-PL"/>
          </a:p>
        </p:txBody>
      </p:sp>
    </p:spTree>
    <p:extLst>
      <p:ext uri="{BB962C8B-B14F-4D97-AF65-F5344CB8AC3E}">
        <p14:creationId xmlns:p14="http://schemas.microsoft.com/office/powerpoint/2010/main" val="518863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26435DC-6851-4239-A24B-81C520ED7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00FE095D-29C7-4995-A93A-309CF9473D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BD14058-548D-436C-A98D-6C3CB2D791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B5564-D202-4B70-8F38-6868595DDDBA}" type="datetimeFigureOut">
              <a:rPr lang="pl-PL" smtClean="0"/>
              <a:t>19.10.2020</a:t>
            </a:fld>
            <a:endParaRPr lang="pl-PL"/>
          </a:p>
        </p:txBody>
      </p:sp>
      <p:sp>
        <p:nvSpPr>
          <p:cNvPr id="5" name="Symbol zastępczy stopki 4">
            <a:extLst>
              <a:ext uri="{FF2B5EF4-FFF2-40B4-BE49-F238E27FC236}">
                <a16:creationId xmlns:a16="http://schemas.microsoft.com/office/drawing/2014/main" id="{EC75E557-A3D6-4269-84D1-3166847150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6866E8D3-A18A-4B38-811C-68832B1230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28C28-6487-43D9-96AA-9A8327945F1F}" type="slidenum">
              <a:rPr lang="pl-PL" smtClean="0"/>
              <a:t>‹#›</a:t>
            </a:fld>
            <a:endParaRPr lang="pl-PL"/>
          </a:p>
        </p:txBody>
      </p:sp>
    </p:spTree>
    <p:extLst>
      <p:ext uri="{BB962C8B-B14F-4D97-AF65-F5344CB8AC3E}">
        <p14:creationId xmlns:p14="http://schemas.microsoft.com/office/powerpoint/2010/main" val="1919750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pl" smtClean="0"/>
              <a:pPr/>
              <a:t>‹#›</a:t>
            </a:fld>
            <a:endParaRPr lang="pl"/>
          </a:p>
        </p:txBody>
      </p:sp>
    </p:spTree>
    <p:extLst>
      <p:ext uri="{BB962C8B-B14F-4D97-AF65-F5344CB8AC3E}">
        <p14:creationId xmlns:p14="http://schemas.microsoft.com/office/powerpoint/2010/main" val="7438952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www.uj.edu.pl/studenci/samorzad-studentow"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dydaktyka.uj.edu.pl/centrum/bd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5186254" y="158274"/>
            <a:ext cx="1525200" cy="2535632"/>
          </a:xfrm>
          <a:prstGeom prst="rect">
            <a:avLst/>
          </a:prstGeom>
          <a:noFill/>
          <a:ln>
            <a:noFill/>
          </a:ln>
        </p:spPr>
      </p:pic>
      <p:sp>
        <p:nvSpPr>
          <p:cNvPr id="56" name="Google Shape;56;p13"/>
          <p:cNvSpPr txBox="1"/>
          <p:nvPr/>
        </p:nvSpPr>
        <p:spPr>
          <a:xfrm>
            <a:off x="4600800" y="4775567"/>
            <a:ext cx="2990400" cy="1136000"/>
          </a:xfrm>
          <a:prstGeom prst="rect">
            <a:avLst/>
          </a:prstGeom>
          <a:noFill/>
          <a:ln>
            <a:noFill/>
          </a:ln>
        </p:spPr>
        <p:txBody>
          <a:bodyPr spcFirstLastPara="1" wrap="square" lIns="121900" tIns="121900" rIns="121900" bIns="121900" anchor="t" anchorCtr="0">
            <a:noAutofit/>
          </a:bodyPr>
          <a:lstStyle/>
          <a:p>
            <a:pPr algn="ctr">
              <a:lnSpc>
                <a:spcPct val="107000"/>
              </a:lnSpc>
              <a:spcAft>
                <a:spcPts val="800"/>
              </a:spcAft>
            </a:pPr>
            <a:r>
              <a:rPr lang="en-US" sz="4400" dirty="0">
                <a:effectLst/>
                <a:latin typeface="Arial" panose="020B0604020202020204" pitchFamily="34" charset="0"/>
                <a:ea typeface="Calibri" panose="020F0502020204030204" pitchFamily="34" charset="0"/>
                <a:cs typeface="Times New Roman" panose="02020603050405020304" pitchFamily="18" charset="0"/>
              </a:rPr>
              <a:t>Welcome</a:t>
            </a:r>
            <a:endParaRPr lang="pl-PL" sz="4400" dirty="0">
              <a:effectLst/>
              <a:latin typeface="Calibri" panose="020F0502020204030204" pitchFamily="34" charset="0"/>
              <a:ea typeface="Calibri" panose="020F0502020204030204" pitchFamily="34" charset="0"/>
              <a:cs typeface="Times New Roman" panose="02020603050405020304" pitchFamily="18" charset="0"/>
            </a:endParaRPr>
          </a:p>
          <a:p>
            <a:pPr algn="ctr" defTabSz="1219170">
              <a:buClr>
                <a:srgbClr val="000000"/>
              </a:buClr>
            </a:pPr>
            <a:endParaRPr sz="4400" kern="0" dirty="0">
              <a:solidFill>
                <a:srgbClr val="000000"/>
              </a:solidFill>
              <a:latin typeface="Montserrat SemiBold"/>
              <a:ea typeface="Montserrat SemiBold"/>
              <a:cs typeface="Montserrat SemiBold"/>
              <a:sym typeface="Montserrat SemiBold"/>
            </a:endParaRPr>
          </a:p>
        </p:txBody>
      </p:sp>
      <p:sp>
        <p:nvSpPr>
          <p:cNvPr id="57" name="Google Shape;57;p13"/>
          <p:cNvSpPr/>
          <p:nvPr/>
        </p:nvSpPr>
        <p:spPr>
          <a:xfrm>
            <a:off x="1625533" y="4270667"/>
            <a:ext cx="4558000" cy="98000"/>
          </a:xfrm>
          <a:prstGeom prst="rect">
            <a:avLst/>
          </a:prstGeom>
          <a:solidFill>
            <a:srgbClr val="F1C2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58;p13"/>
          <p:cNvSpPr/>
          <p:nvPr/>
        </p:nvSpPr>
        <p:spPr>
          <a:xfrm>
            <a:off x="6183533" y="4270667"/>
            <a:ext cx="4417600" cy="98000"/>
          </a:xfrm>
          <a:prstGeom prst="rect">
            <a:avLst/>
          </a:prstGeom>
          <a:solidFill>
            <a:srgbClr val="1155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pole tekstowe 7">
            <a:extLst>
              <a:ext uri="{FF2B5EF4-FFF2-40B4-BE49-F238E27FC236}">
                <a16:creationId xmlns:a16="http://schemas.microsoft.com/office/drawing/2014/main" id="{810D5465-DD98-4D06-832D-8D3BF8E5413B}"/>
              </a:ext>
            </a:extLst>
          </p:cNvPr>
          <p:cNvSpPr txBox="1"/>
          <p:nvPr/>
        </p:nvSpPr>
        <p:spPr>
          <a:xfrm>
            <a:off x="1818290" y="2897356"/>
            <a:ext cx="7322816" cy="1360565"/>
          </a:xfrm>
          <a:prstGeom prst="rect">
            <a:avLst/>
          </a:prstGeom>
          <a:noFill/>
        </p:spPr>
        <p:txBody>
          <a:bodyPr wrap="square">
            <a:spAutoFit/>
          </a:bodyPr>
          <a:lstStyle/>
          <a:p>
            <a:pPr algn="ctr">
              <a:lnSpc>
                <a:spcPct val="107000"/>
              </a:lnSpc>
              <a:spcAft>
                <a:spcPts val="8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Faculty of Management and Social</a:t>
            </a:r>
            <a:r>
              <a:rPr lang="pl-PL" sz="2400" b="1" dirty="0">
                <a:latin typeface="Arial" panose="020B0604020202020204" pitchFamily="34" charset="0"/>
                <a:ea typeface="Calibri" panose="020F0502020204030204" pitchFamily="34" charset="0"/>
                <a:cs typeface="Times New Roman" panose="02020603050405020304" pitchFamily="18" charset="0"/>
              </a:rPr>
              <a:t> </a:t>
            </a:r>
            <a:r>
              <a:rPr lang="en-US" sz="2400" b="1" dirty="0">
                <a:effectLst/>
                <a:latin typeface="Arial" panose="020B0604020202020204" pitchFamily="34" charset="0"/>
                <a:ea typeface="Calibri" panose="020F0502020204030204" pitchFamily="34" charset="0"/>
                <a:cs typeface="Times New Roman" panose="02020603050405020304" pitchFamily="18" charset="0"/>
              </a:rPr>
              <a:t>Communication </a:t>
            </a:r>
            <a:endParaRPr lang="pl-PL" sz="24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of the Jagiellonian University</a:t>
            </a:r>
            <a:endParaRPr lang="pl-PL"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4"/>
          <p:cNvSpPr/>
          <p:nvPr/>
        </p:nvSpPr>
        <p:spPr>
          <a:xfrm>
            <a:off x="100" y="6654567"/>
            <a:ext cx="12192000" cy="2036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70" name="Google Shape;170;p24"/>
          <p:cNvSpPr/>
          <p:nvPr/>
        </p:nvSpPr>
        <p:spPr>
          <a:xfrm>
            <a:off x="100" y="6654567"/>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71" name="Google Shape;171;p24"/>
          <p:cNvSpPr txBox="1"/>
          <p:nvPr/>
        </p:nvSpPr>
        <p:spPr>
          <a:xfrm>
            <a:off x="1500800" y="101014"/>
            <a:ext cx="9190400" cy="571648"/>
          </a:xfrm>
          <a:prstGeom prst="rect">
            <a:avLst/>
          </a:prstGeom>
          <a:noFill/>
          <a:ln>
            <a:noFill/>
          </a:ln>
        </p:spPr>
        <p:txBody>
          <a:bodyPr spcFirstLastPara="1" wrap="square" lIns="121900" tIns="121900" rIns="121900" bIns="121900" anchor="t" anchorCtr="0">
            <a:noAutofit/>
          </a:bodyPr>
          <a:lstStyle/>
          <a:p>
            <a:pPr algn="ct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Mobile Student</a:t>
            </a:r>
            <a:endParaRPr lang="pl-PL"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72" name="Google Shape;172;p24"/>
          <p:cNvSpPr/>
          <p:nvPr/>
        </p:nvSpPr>
        <p:spPr>
          <a:xfrm>
            <a:off x="6052351" y="737784"/>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73" name="Google Shape;173;p24"/>
          <p:cNvSpPr/>
          <p:nvPr/>
        </p:nvSpPr>
        <p:spPr>
          <a:xfrm>
            <a:off x="4509651" y="737784"/>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74" name="Google Shape;174;p24"/>
          <p:cNvSpPr txBox="1"/>
          <p:nvPr/>
        </p:nvSpPr>
        <p:spPr>
          <a:xfrm>
            <a:off x="550600" y="639998"/>
            <a:ext cx="11369600" cy="5480217"/>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While studying at Jagiellonian University, a student may complete part of his studies at another Polish or foreign university.</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Erasmus + program enables students to go to foreign universities for part of their studies and practice.</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Any student of the Jagiellonian University registered in full-time and part-time studies leading to a bachelor's, master's or doctor's degree/diploma, regardless of nationality, may apply for it. Part-time students may apply for an exemption from all or part of the tuition fees (for this purpose, write an application to the faculty dean after qualifying for the Erasmus + program) https://erasmus.uj.edu.pl</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Student and PhD Student Mobility Program MOST is an exchange program for students and doctoral students of Polish universities.</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MOST program allows you to complete a part of your studies (a semester or an academic year) at another university. A student may participate in the exchange after completing the second semester of studies - in the case of students of first-cycle studies and master's studies or the first semester - in the case of students of second-cycle studies https://studiuje.uj.edu.pl/studenci/mobilnosc/program-most</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Bilateral agreements https://dwm.uj.edu.pl/studenci/wymiana-bilateralna</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International programs https://dwm.uj.edu.pl</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Each Institute at our faculty has its own Erasmus + international exchange coordinator</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endParaRPr sz="1467" dirty="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6"/>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94" name="Google Shape;194;p26"/>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95" name="Google Shape;195;p26"/>
          <p:cNvSpPr txBox="1"/>
          <p:nvPr/>
        </p:nvSpPr>
        <p:spPr>
          <a:xfrm>
            <a:off x="1457233" y="196300"/>
            <a:ext cx="9190400" cy="560800"/>
          </a:xfrm>
          <a:prstGeom prst="rect">
            <a:avLst/>
          </a:prstGeom>
          <a:noFill/>
          <a:ln>
            <a:noFill/>
          </a:ln>
        </p:spPr>
        <p:txBody>
          <a:bodyPr spcFirstLastPara="1" wrap="square" lIns="121900" tIns="121900" rIns="121900" bIns="121900" anchor="t" anchorCtr="0">
            <a:noAutofit/>
          </a:bodyPr>
          <a:lstStyle/>
          <a:p>
            <a:pPr algn="ctr"/>
            <a:r>
              <a:rPr lang="en-US" sz="2800" b="1" dirty="0">
                <a:latin typeface="Times New Roman" panose="02020603050405020304" pitchFamily="18" charset="0"/>
                <a:ea typeface="Calibri" panose="020F0502020204030204" pitchFamily="34" charset="0"/>
                <a:cs typeface="Times New Roman" panose="02020603050405020304" pitchFamily="18" charset="0"/>
              </a:rPr>
              <a:t>Material aid for students</a:t>
            </a:r>
            <a:endParaRPr lang="pl-PL" sz="2800" b="1" dirty="0">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96" name="Google Shape;196;p26"/>
          <p:cNvSpPr/>
          <p:nvPr/>
        </p:nvSpPr>
        <p:spPr>
          <a:xfrm>
            <a:off x="6052433" y="1001551"/>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97" name="Google Shape;197;p26"/>
          <p:cNvSpPr/>
          <p:nvPr/>
        </p:nvSpPr>
        <p:spPr>
          <a:xfrm>
            <a:off x="4509733" y="1001551"/>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98" name="Google Shape;198;p26"/>
          <p:cNvSpPr txBox="1"/>
          <p:nvPr/>
        </p:nvSpPr>
        <p:spPr>
          <a:xfrm>
            <a:off x="550967" y="1350000"/>
            <a:ext cx="11369600" cy="4158000"/>
          </a:xfrm>
          <a:prstGeom prst="rect">
            <a:avLst/>
          </a:prstGeom>
          <a:noFill/>
          <a:ln>
            <a:noFill/>
          </a:ln>
        </p:spPr>
        <p:txBody>
          <a:bodyPr spcFirstLastPara="1" wrap="square" lIns="121900" tIns="121900" rIns="121900" bIns="121900" anchor="t" anchorCtr="0">
            <a:noAutofit/>
          </a:bodyPr>
          <a:lstStyle/>
          <a:p>
            <a:pPr marL="457189" indent="-457189">
              <a:lnSpc>
                <a:spcPct val="107000"/>
              </a:lnSpc>
              <a:buFont typeface="Symbol" panose="05050102010706020507" pitchFamily="18" charset="2"/>
              <a:buChar char=""/>
            </a:pP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457189" indent="-457189">
              <a:lnSpc>
                <a:spcPct val="107000"/>
              </a:lnSpc>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Students can apply for the following scholarships: social, special for disabled people, Rector's scholarships for the best students and grants. https://stypendia.uj.edu.pl/pomoc-materialna/zapomoga</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457189" indent="-457189">
              <a:lnSpc>
                <a:spcPct val="107000"/>
              </a:lnSpc>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Students who completed the year of study in the previous academic year and who excelled in science, or achieved outstanding scientific, artistic or sports achievements, may apply for the Minister's Scholarship for outstanding students https://www.uj.edu.pl/studenci/stypendia - student-loans-and-dormitories</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457189" indent="-457189">
              <a:lnSpc>
                <a:spcPct val="107000"/>
              </a:lnSpc>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All applications for their granting must be submitted electronically in the </a:t>
            </a:r>
            <a:r>
              <a:rPr lang="en-US" sz="2000" dirty="0" err="1">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latin typeface="Times New Roman" panose="02020603050405020304" pitchFamily="18" charset="0"/>
                <a:ea typeface="Calibri" panose="020F0502020204030204" pitchFamily="34" charset="0"/>
                <a:cs typeface="Times New Roman" panose="02020603050405020304" pitchFamily="18" charset="0"/>
              </a:rPr>
              <a:t> system</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457189" indent="-457189">
              <a:lnSpc>
                <a:spcPct val="107000"/>
              </a:lnSpc>
              <a:spcAft>
                <a:spcPts val="1067"/>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Departmental coordinator for material aid at the Faculty of Management and Social Communication</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596885">
              <a:lnSpc>
                <a:spcPct val="107000"/>
              </a:lnSpc>
              <a:spcAft>
                <a:spcPts val="1067"/>
              </a:spcAft>
            </a:pPr>
            <a:r>
              <a:rPr lang="pl-PL" sz="2000" dirty="0">
                <a:latin typeface="Times New Roman" panose="02020603050405020304" pitchFamily="18" charset="0"/>
                <a:ea typeface="Calibri" panose="020F0502020204030204" pitchFamily="34" charset="0"/>
                <a:cs typeface="Times New Roman" panose="02020603050405020304" pitchFamily="18" charset="0"/>
              </a:rPr>
              <a:t>Renata Młynarczyk, </a:t>
            </a:r>
            <a:r>
              <a:rPr lang="pl-PL" sz="2000" dirty="0" err="1">
                <a:latin typeface="Times New Roman" panose="02020603050405020304" pitchFamily="18" charset="0"/>
                <a:ea typeface="Calibri" panose="020F0502020204030204" pitchFamily="34" charset="0"/>
                <a:cs typeface="Times New Roman" panose="02020603050405020304" pitchFamily="18" charset="0"/>
              </a:rPr>
              <a:t>M.Sc</a:t>
            </a:r>
            <a:r>
              <a:rPr lang="pl-PL" sz="2000" dirty="0">
                <a:latin typeface="Times New Roman" panose="02020603050405020304" pitchFamily="18" charset="0"/>
                <a:ea typeface="Calibri" panose="020F0502020204030204" pitchFamily="34" charset="0"/>
                <a:cs typeface="Times New Roman" panose="02020603050405020304" pitchFamily="18" charset="0"/>
              </a:rPr>
              <a:t>. - </a:t>
            </a:r>
            <a:r>
              <a:rPr lang="pl-PL" sz="2000" dirty="0" err="1">
                <a:latin typeface="Times New Roman" panose="02020603050405020304" pitchFamily="18" charset="0"/>
                <a:ea typeface="Calibri" panose="020F0502020204030204" pitchFamily="34" charset="0"/>
                <a:cs typeface="Times New Roman" panose="02020603050405020304" pitchFamily="18" charset="0"/>
              </a:rPr>
              <a:t>room</a:t>
            </a:r>
            <a:r>
              <a:rPr lang="pl-PL" sz="2000" dirty="0">
                <a:latin typeface="Times New Roman" panose="02020603050405020304" pitchFamily="18" charset="0"/>
                <a:ea typeface="Calibri" panose="020F0502020204030204" pitchFamily="34" charset="0"/>
                <a:cs typeface="Times New Roman" panose="02020603050405020304" pitchFamily="18" charset="0"/>
              </a:rPr>
              <a:t> 0.218 https://wzks.uj.edu.pl/studenci/pomoc-materialna</a:t>
            </a:r>
          </a:p>
          <a:p>
            <a:pPr>
              <a:lnSpc>
                <a:spcPct val="115000"/>
              </a:lnSpc>
            </a:pPr>
            <a:endParaRPr sz="1467" dirty="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5"/>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80" name="Google Shape;180;p25"/>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81" name="Google Shape;181;p25"/>
          <p:cNvSpPr txBox="1"/>
          <p:nvPr/>
        </p:nvSpPr>
        <p:spPr>
          <a:xfrm>
            <a:off x="1500900" y="190333"/>
            <a:ext cx="9190400" cy="560800"/>
          </a:xfrm>
          <a:prstGeom prst="rect">
            <a:avLst/>
          </a:prstGeom>
          <a:noFill/>
          <a:ln>
            <a:noFill/>
          </a:ln>
        </p:spPr>
        <p:txBody>
          <a:bodyPr spcFirstLastPara="1" wrap="square" lIns="121900" tIns="121900" rIns="121900" bIns="121900" anchor="t" anchorCtr="0">
            <a:noAutofit/>
          </a:bodyPr>
          <a:lstStyle/>
          <a:p>
            <a:pPr algn="ct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Dates of classes in the academic year 2020/2021</a:t>
            </a:r>
            <a:endParaRPr lang="pl-PL"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82" name="Google Shape;182;p25"/>
          <p:cNvSpPr/>
          <p:nvPr/>
        </p:nvSpPr>
        <p:spPr>
          <a:xfrm>
            <a:off x="6052433" y="9195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83" name="Google Shape;183;p25"/>
          <p:cNvSpPr/>
          <p:nvPr/>
        </p:nvSpPr>
        <p:spPr>
          <a:xfrm>
            <a:off x="4509733" y="9195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84" name="Google Shape;184;p25"/>
          <p:cNvSpPr txBox="1"/>
          <p:nvPr/>
        </p:nvSpPr>
        <p:spPr>
          <a:xfrm>
            <a:off x="3009200" y="965802"/>
            <a:ext cx="6173600" cy="698400"/>
          </a:xfrm>
          <a:prstGeom prst="rect">
            <a:avLst/>
          </a:prstGeom>
          <a:noFill/>
          <a:ln>
            <a:noFill/>
          </a:ln>
        </p:spPr>
        <p:txBody>
          <a:bodyPr spcFirstLastPara="1" wrap="square" lIns="121900" tIns="121900" rIns="121900" bIns="121900" anchor="t" anchorCtr="0">
            <a:noAutofit/>
          </a:bodyPr>
          <a:lstStyle/>
          <a:p>
            <a:pPr algn="ctr"/>
            <a:endParaRPr sz="2400" b="1" dirty="0">
              <a:latin typeface="Montserrat"/>
              <a:ea typeface="Montserrat"/>
              <a:cs typeface="Montserrat"/>
              <a:sym typeface="Montserrat"/>
            </a:endParaRPr>
          </a:p>
        </p:txBody>
      </p:sp>
      <p:sp>
        <p:nvSpPr>
          <p:cNvPr id="185" name="Google Shape;185;p25"/>
          <p:cNvSpPr txBox="1"/>
          <p:nvPr/>
        </p:nvSpPr>
        <p:spPr>
          <a:xfrm>
            <a:off x="393533" y="1785766"/>
            <a:ext cx="2975200" cy="4302000"/>
          </a:xfrm>
          <a:prstGeom prst="rect">
            <a:avLst/>
          </a:prstGeom>
          <a:noFill/>
          <a:ln>
            <a:noFill/>
          </a:ln>
        </p:spPr>
        <p:txBody>
          <a:bodyPr spcFirstLastPara="1" wrap="square" lIns="121900" tIns="121900" rIns="121900" bIns="121900" anchor="t" anchorCtr="0">
            <a:noAutofit/>
          </a:bodyPr>
          <a:lstStyle/>
          <a:p>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Dates of didactic classes</a:t>
            </a:r>
            <a:endParaRPr lang="en-US" b="1" u="sng" dirty="0">
              <a:latin typeface="Times New Roman" panose="02020603050405020304" pitchFamily="18" charset="0"/>
              <a:ea typeface="Montserrat"/>
              <a:cs typeface="Times New Roman" panose="02020603050405020304" pitchFamily="18" charset="0"/>
              <a:sym typeface="Montserrat"/>
            </a:endParaRPr>
          </a:p>
          <a:p>
            <a:endParaRPr b="1" dirty="0">
              <a:solidFill>
                <a:srgbClr val="005CA7"/>
              </a:solidFill>
              <a:latin typeface="Times New Roman" panose="02020603050405020304" pitchFamily="18" charset="0"/>
              <a:ea typeface="Montserrat"/>
              <a:cs typeface="Times New Roman" panose="02020603050405020304" pitchFamily="18" charset="0"/>
              <a:sym typeface="Montserrat"/>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2 October 2020 to 22 December 2020</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7 January 2021 to 28 January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25 February 2021 to 31 March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7 April 2021 to 15 June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endParaRPr sz="1733" b="1" dirty="0">
              <a:latin typeface="Montserrat"/>
              <a:ea typeface="Montserrat"/>
              <a:cs typeface="Montserrat"/>
              <a:sym typeface="Montserrat"/>
            </a:endParaRPr>
          </a:p>
        </p:txBody>
      </p:sp>
      <p:sp>
        <p:nvSpPr>
          <p:cNvPr id="186" name="Google Shape;186;p25"/>
          <p:cNvSpPr txBox="1"/>
          <p:nvPr/>
        </p:nvSpPr>
        <p:spPr>
          <a:xfrm>
            <a:off x="3323033" y="1724984"/>
            <a:ext cx="2975200" cy="4302000"/>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Exam sessions</a:t>
            </a:r>
            <a:endParaRPr lang="pl-PL"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WINTER From 29 January 2021 to 10 February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WINTER RE-SIT From 18 February 2021 to 24 February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SUMMER From 16 June 2021 to 29 June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SUMMER RE-SIT From 1 September 2021 to 15 September 2021</a:t>
            </a:r>
            <a:endParaRPr lang="pl-PL"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endParaRPr sz="1733" b="1" dirty="0">
              <a:latin typeface="Montserrat"/>
              <a:ea typeface="Montserrat"/>
              <a:cs typeface="Montserrat"/>
              <a:sym typeface="Montserrat"/>
            </a:endParaRPr>
          </a:p>
        </p:txBody>
      </p:sp>
      <p:sp>
        <p:nvSpPr>
          <p:cNvPr id="187" name="Google Shape;187;p25"/>
          <p:cNvSpPr txBox="1"/>
          <p:nvPr/>
        </p:nvSpPr>
        <p:spPr>
          <a:xfrm>
            <a:off x="6298233" y="1725000"/>
            <a:ext cx="3114400" cy="4302000"/>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Days free from classes</a:t>
            </a:r>
            <a:endParaRPr lang="pl-PL"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CHRISTMAS BREAK from 23 December 2020 to 6 January 2021</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SEMESTER BREAK From 11 February 2021 to 17 February 2021</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EASTER BREAK from 1 April 2021 to 6 April 2021</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HOLIDAY BREAK From 30 June 2021 to 30 September 2021</a:t>
            </a:r>
            <a:endParaRPr sz="1733" b="1" dirty="0">
              <a:latin typeface="Times New Roman" panose="02020603050405020304" pitchFamily="18" charset="0"/>
              <a:ea typeface="Montserrat"/>
              <a:cs typeface="Times New Roman" panose="02020603050405020304" pitchFamily="18" charset="0"/>
              <a:sym typeface="Montserrat"/>
            </a:endParaRPr>
          </a:p>
        </p:txBody>
      </p:sp>
      <p:sp>
        <p:nvSpPr>
          <p:cNvPr id="188" name="Google Shape;188;p25"/>
          <p:cNvSpPr txBox="1"/>
          <p:nvPr/>
        </p:nvSpPr>
        <p:spPr>
          <a:xfrm>
            <a:off x="9273433" y="1655151"/>
            <a:ext cx="2772734" cy="4302000"/>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Additional days off from classes</a:t>
            </a:r>
            <a:endParaRPr lang="pl-PL"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May 2021</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Friday in the week of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Juwenalia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Festivities</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endParaRPr sz="1733" b="1" dirty="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8"/>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214" name="Google Shape;214;p28"/>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215" name="Google Shape;215;p28"/>
          <p:cNvSpPr txBox="1"/>
          <p:nvPr/>
        </p:nvSpPr>
        <p:spPr>
          <a:xfrm>
            <a:off x="1544533" y="358100"/>
            <a:ext cx="9190400" cy="560800"/>
          </a:xfrm>
          <a:prstGeom prst="rect">
            <a:avLst/>
          </a:prstGeom>
          <a:noFill/>
          <a:ln>
            <a:noFill/>
          </a:ln>
        </p:spPr>
        <p:txBody>
          <a:bodyPr spcFirstLastPara="1" wrap="square" lIns="121900" tIns="121900" rIns="121900" bIns="121900" anchor="t" anchorCtr="0">
            <a:noAutofit/>
          </a:bodyPr>
          <a:lstStyle/>
          <a:p>
            <a:pPr algn="ct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Student affairs at the University</a:t>
            </a:r>
            <a:endParaRPr lang="pl-PL"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216" name="Google Shape;216;p28"/>
          <p:cNvSpPr/>
          <p:nvPr/>
        </p:nvSpPr>
        <p:spPr>
          <a:xfrm>
            <a:off x="6052433" y="1001551"/>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217" name="Google Shape;217;p28"/>
          <p:cNvSpPr/>
          <p:nvPr/>
        </p:nvSpPr>
        <p:spPr>
          <a:xfrm>
            <a:off x="4509733" y="1001551"/>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218" name="Google Shape;218;p28"/>
          <p:cNvSpPr txBox="1"/>
          <p:nvPr/>
        </p:nvSpPr>
        <p:spPr>
          <a:xfrm>
            <a:off x="538464" y="1395700"/>
            <a:ext cx="11369600" cy="4424800"/>
          </a:xfrm>
          <a:prstGeom prst="rect">
            <a:avLst/>
          </a:prstGeom>
          <a:noFill/>
          <a:ln>
            <a:noFill/>
          </a:ln>
        </p:spPr>
        <p:txBody>
          <a:bodyPr spcFirstLastPara="1" wrap="square" lIns="121900" tIns="121900" rIns="121900" bIns="121900" anchor="t" anchorCtr="0">
            <a:noAutofit/>
          </a:bodyPr>
          <a:lstStyle/>
          <a:p>
            <a:pPr marL="285750" indent="-285750">
              <a:lnSpc>
                <a:spcPct val="115000"/>
              </a:lnSpc>
              <a:buFont typeface="Arial" panose="020B0604020202020204" pitchFamily="34" charset="0"/>
              <a:buChar char="•"/>
            </a:pP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Jagiellonian University Student Government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https://www.uj.edu.pl/studenci/samorzad-studentow</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Department of Student Affairs - incl. handling cases concerning health insurance for students https://studiuje.uj.edu.pl/studenci/ubbezpieczenia</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Foreign Students Service Department https://internationalstudents.uj.edu.pl/</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Competence Improvement Office </a:t>
            </a:r>
            <a:r>
              <a:rPr lang="en-US" sz="2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https://dydaktyka.uj.edu.pl/centrum/bdk</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Career Office https://biurokarier.uj.edu.pl/</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Didactic Support Center https://dydaktyka.uj.edu.pl/</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pl-PL"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sz="1467" dirty="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7"/>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204" name="Google Shape;204;p27"/>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205" name="Google Shape;205;p27"/>
          <p:cNvSpPr txBox="1"/>
          <p:nvPr/>
        </p:nvSpPr>
        <p:spPr>
          <a:xfrm>
            <a:off x="1332735" y="212820"/>
            <a:ext cx="9190400" cy="560800"/>
          </a:xfrm>
          <a:prstGeom prst="rect">
            <a:avLst/>
          </a:prstGeom>
          <a:noFill/>
          <a:ln>
            <a:noFill/>
          </a:ln>
        </p:spPr>
        <p:txBody>
          <a:bodyPr spcFirstLastPara="1" wrap="square" lIns="121900" tIns="121900" rIns="121900" bIns="121900" anchor="t" anchorCtr="0">
            <a:noAutofit/>
          </a:bodyPr>
          <a:lstStyle/>
          <a:p>
            <a:pPr algn="ct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Support for the student</a:t>
            </a:r>
            <a:endParaRPr lang="pl-PL"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206" name="Google Shape;206;p27"/>
          <p:cNvSpPr/>
          <p:nvPr/>
        </p:nvSpPr>
        <p:spPr>
          <a:xfrm>
            <a:off x="6052433" y="1001551"/>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207" name="Google Shape;207;p27"/>
          <p:cNvSpPr/>
          <p:nvPr/>
        </p:nvSpPr>
        <p:spPr>
          <a:xfrm>
            <a:off x="4509733" y="1001551"/>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208" name="Google Shape;208;p27"/>
          <p:cNvSpPr txBox="1"/>
          <p:nvPr/>
        </p:nvSpPr>
        <p:spPr>
          <a:xfrm>
            <a:off x="503600" y="1120790"/>
            <a:ext cx="11369600" cy="5166000"/>
          </a:xfrm>
          <a:prstGeom prst="rect">
            <a:avLst/>
          </a:prstGeom>
          <a:noFill/>
          <a:ln>
            <a:noFill/>
          </a:ln>
        </p:spPr>
        <p:txBody>
          <a:bodyPr spcFirstLastPara="1" wrap="square" lIns="121900" tIns="121900" rIns="121900" bIns="121900" anchor="t" anchorCtr="0">
            <a:noAutofit/>
          </a:bodyPr>
          <a:lstStyle/>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Department for People with Disabilities: the mission of the department is to equalize opportunities for people with disabilities by developing and implementing rational adaptations aimed at equal treatment of people with disabilities in access to education www.don.uj.edu.pl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Student Support and Adaptation Center (SOWA) - it was created as a result of cooperation between the Jagiellonian University and the University Hospital and will help students, and doctoral students experiencing a mental crisis, as well as support them in adapting and promote a healthy lifestyle https: //sowa.uj.edu.pl/</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Rector's Plenipotentiary's Office for Student Safety - the purpose of the office is to prevent the occurrence of events threatening the safety of students and doctoral students providing support to the victims of https://bezpieczny-student.uj.edu.pl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Student Legal Office provides legal advice primarily to the poor who cannot afford to bear the costs of professional, paid legal assistance, to legal subjects (including foundations and associations). In addition, the office deals with disciplinary matters at Krakow universities, acting as defenders of the accused students http://www.poradnia.law.uj.edu.pl/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endParaRPr sz="1467"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64" name="Google Shape;64;p14"/>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65" name="Google Shape;65;p14"/>
          <p:cNvSpPr txBox="1"/>
          <p:nvPr/>
        </p:nvSpPr>
        <p:spPr>
          <a:xfrm>
            <a:off x="2179100" y="394100"/>
            <a:ext cx="7864400" cy="560800"/>
          </a:xfrm>
          <a:prstGeom prst="rect">
            <a:avLst/>
          </a:prstGeom>
          <a:noFill/>
          <a:ln>
            <a:noFill/>
          </a:ln>
        </p:spPr>
        <p:txBody>
          <a:bodyPr spcFirstLastPara="1" wrap="square" lIns="121900" tIns="121900" rIns="121900" bIns="121900" anchor="t" anchorCtr="0">
            <a:noAutofit/>
          </a:bodyPr>
          <a:lstStyle/>
          <a:p>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Authorities of the Faculty of Management and Social Communication</a:t>
            </a: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sz="2133" b="1" dirty="0">
              <a:latin typeface="Merriweather"/>
              <a:ea typeface="Merriweather"/>
              <a:cs typeface="Merriweather"/>
              <a:sym typeface="Merriweather"/>
            </a:endParaRPr>
          </a:p>
        </p:txBody>
      </p:sp>
      <p:pic>
        <p:nvPicPr>
          <p:cNvPr id="66" name="Google Shape;66;p14"/>
          <p:cNvPicPr preferRelativeResize="0"/>
          <p:nvPr/>
        </p:nvPicPr>
        <p:blipFill rotWithShape="1">
          <a:blip r:embed="rId3">
            <a:alphaModFix/>
          </a:blip>
          <a:srcRect l="36391" t="33800" r="40709" b="15233"/>
          <a:stretch/>
        </p:blipFill>
        <p:spPr>
          <a:xfrm>
            <a:off x="4922486" y="1967461"/>
            <a:ext cx="2869465" cy="3728414"/>
          </a:xfrm>
          <a:prstGeom prst="rect">
            <a:avLst/>
          </a:prstGeom>
          <a:noFill/>
          <a:ln>
            <a:noFill/>
          </a:ln>
        </p:spPr>
      </p:pic>
      <p:sp>
        <p:nvSpPr>
          <p:cNvPr id="67" name="Google Shape;67;p14"/>
          <p:cNvSpPr txBox="1"/>
          <p:nvPr/>
        </p:nvSpPr>
        <p:spPr>
          <a:xfrm>
            <a:off x="5287451" y="1374883"/>
            <a:ext cx="1739200" cy="645587"/>
          </a:xfrm>
          <a:prstGeom prst="rect">
            <a:avLst/>
          </a:prstGeom>
          <a:noFill/>
          <a:ln>
            <a:noFill/>
          </a:ln>
        </p:spPr>
        <p:txBody>
          <a:bodyPr spcFirstLastPara="1" wrap="square" lIns="121900" tIns="121900" rIns="121900" bIns="121900" anchor="t" anchorCtr="0">
            <a:noAutofit/>
          </a:bodyPr>
          <a:lstStyle/>
          <a:p>
            <a:pPr algn="ct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Dean</a:t>
            </a:r>
            <a:endParaRPr sz="2667" b="1" dirty="0">
              <a:latin typeface="Times New Roman" panose="02020603050405020304" pitchFamily="18" charset="0"/>
              <a:ea typeface="Montserrat"/>
              <a:cs typeface="Times New Roman" panose="02020603050405020304" pitchFamily="18" charset="0"/>
              <a:sym typeface="Montserrat"/>
            </a:endParaRPr>
          </a:p>
        </p:txBody>
      </p:sp>
      <p:sp>
        <p:nvSpPr>
          <p:cNvPr id="68" name="Google Shape;68;p14"/>
          <p:cNvSpPr txBox="1"/>
          <p:nvPr/>
        </p:nvSpPr>
        <p:spPr>
          <a:xfrm>
            <a:off x="4279851" y="5470800"/>
            <a:ext cx="3938800" cy="560800"/>
          </a:xfrm>
          <a:prstGeom prst="rect">
            <a:avLst/>
          </a:prstGeom>
          <a:noFill/>
          <a:ln>
            <a:noFill/>
          </a:ln>
        </p:spPr>
        <p:txBody>
          <a:bodyPr spcFirstLastPara="1" wrap="square" lIns="121900" tIns="121900" rIns="121900" bIns="121900" anchor="t" anchorCtr="0">
            <a:noAutofit/>
          </a:bodyPr>
          <a:lstStyle/>
          <a:p>
            <a:r>
              <a:rPr lang="pl" sz="1400" b="1" dirty="0">
                <a:latin typeface="Times New Roman" panose="02020603050405020304" pitchFamily="18" charset="0"/>
                <a:ea typeface="Montserrat"/>
                <a:cs typeface="Times New Roman" panose="02020603050405020304" pitchFamily="18" charset="0"/>
                <a:sym typeface="Montserrat"/>
              </a:rPr>
              <a:t>dr hab. Ewa Bogacz-Wojtanowska, </a:t>
            </a:r>
            <a:endParaRPr sz="1400" b="1" dirty="0">
              <a:latin typeface="Times New Roman" panose="02020603050405020304" pitchFamily="18" charset="0"/>
              <a:ea typeface="Montserrat"/>
              <a:cs typeface="Times New Roman" panose="02020603050405020304" pitchFamily="18" charset="0"/>
              <a:sym typeface="Montserrat"/>
            </a:endParaRPr>
          </a:p>
          <a:p>
            <a:pPr algn="ctr"/>
            <a:r>
              <a:rPr lang="pl" sz="1400" b="1" dirty="0">
                <a:latin typeface="Times New Roman" panose="02020603050405020304" pitchFamily="18" charset="0"/>
                <a:ea typeface="Montserrat"/>
                <a:cs typeface="Times New Roman" panose="02020603050405020304" pitchFamily="18" charset="0"/>
                <a:sym typeface="Montserrat"/>
              </a:rPr>
              <a:t>prof. UJ</a:t>
            </a:r>
            <a:endParaRPr sz="1400" b="1" dirty="0">
              <a:latin typeface="Times New Roman" panose="02020603050405020304" pitchFamily="18" charset="0"/>
              <a:ea typeface="Montserrat"/>
              <a:cs typeface="Times New Roman" panose="02020603050405020304" pitchFamily="18" charset="0"/>
              <a:sym typeface="Montserrat"/>
            </a:endParaRPr>
          </a:p>
        </p:txBody>
      </p:sp>
      <p:sp>
        <p:nvSpPr>
          <p:cNvPr id="69" name="Google Shape;69;p14"/>
          <p:cNvSpPr/>
          <p:nvPr/>
        </p:nvSpPr>
        <p:spPr>
          <a:xfrm>
            <a:off x="6161951" y="904300"/>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70" name="Google Shape;70;p14"/>
          <p:cNvSpPr/>
          <p:nvPr/>
        </p:nvSpPr>
        <p:spPr>
          <a:xfrm>
            <a:off x="4619251" y="904300"/>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pic>
        <p:nvPicPr>
          <p:cNvPr id="71" name="Google Shape;71;p14"/>
          <p:cNvPicPr preferRelativeResize="0"/>
          <p:nvPr/>
        </p:nvPicPr>
        <p:blipFill rotWithShape="1">
          <a:blip r:embed="rId4">
            <a:alphaModFix/>
          </a:blip>
          <a:srcRect l="6560" t="37974" r="69615" b="16022"/>
          <a:stretch/>
        </p:blipFill>
        <p:spPr>
          <a:xfrm>
            <a:off x="390601" y="2078401"/>
            <a:ext cx="3044036" cy="3304868"/>
          </a:xfrm>
          <a:prstGeom prst="rect">
            <a:avLst/>
          </a:prstGeom>
          <a:noFill/>
          <a:ln>
            <a:noFill/>
          </a:ln>
        </p:spPr>
      </p:pic>
      <p:sp>
        <p:nvSpPr>
          <p:cNvPr id="72" name="Google Shape;72;p14"/>
          <p:cNvSpPr txBox="1"/>
          <p:nvPr/>
        </p:nvSpPr>
        <p:spPr>
          <a:xfrm>
            <a:off x="390601" y="5383267"/>
            <a:ext cx="3683332" cy="1022400"/>
          </a:xfrm>
          <a:prstGeom prst="rect">
            <a:avLst/>
          </a:prstGeom>
          <a:noFill/>
          <a:ln>
            <a:noFill/>
          </a:ln>
        </p:spPr>
        <p:txBody>
          <a:bodyPr spcFirstLastPara="1" wrap="square" lIns="121900" tIns="121900" rIns="121900" bIns="121900" anchor="t" anchorCtr="0">
            <a:noAutofit/>
          </a:bodyPr>
          <a:lstStyle/>
          <a:p>
            <a:r>
              <a:rPr lang="pl" sz="1400" b="1" dirty="0">
                <a:latin typeface="Times New Roman" panose="02020603050405020304" pitchFamily="18" charset="0"/>
                <a:ea typeface="Montserrat"/>
                <a:cs typeface="Times New Roman" panose="02020603050405020304" pitchFamily="18" charset="0"/>
                <a:sym typeface="Montserrat"/>
              </a:rPr>
              <a:t>dr hab. Weronika Świerczyńska-Głownia, </a:t>
            </a:r>
            <a:endParaRPr sz="1400" b="1" dirty="0">
              <a:latin typeface="Times New Roman" panose="02020603050405020304" pitchFamily="18" charset="0"/>
              <a:ea typeface="Montserrat"/>
              <a:cs typeface="Times New Roman" panose="02020603050405020304" pitchFamily="18" charset="0"/>
              <a:sym typeface="Montserrat"/>
            </a:endParaRPr>
          </a:p>
          <a:p>
            <a:r>
              <a:rPr lang="pl" sz="1400" b="1" dirty="0">
                <a:latin typeface="Times New Roman" panose="02020603050405020304" pitchFamily="18" charset="0"/>
                <a:ea typeface="Montserrat"/>
                <a:cs typeface="Times New Roman" panose="02020603050405020304" pitchFamily="18" charset="0"/>
                <a:sym typeface="Montserrat"/>
              </a:rPr>
              <a:t>prof. UJ</a:t>
            </a:r>
            <a:endParaRPr sz="1400" b="1" dirty="0">
              <a:latin typeface="Times New Roman" panose="02020603050405020304" pitchFamily="18" charset="0"/>
              <a:ea typeface="Montserrat"/>
              <a:cs typeface="Times New Roman" panose="02020603050405020304" pitchFamily="18" charset="0"/>
              <a:sym typeface="Montserrat"/>
            </a:endParaRPr>
          </a:p>
        </p:txBody>
      </p:sp>
      <p:pic>
        <p:nvPicPr>
          <p:cNvPr id="73" name="Google Shape;73;p14"/>
          <p:cNvPicPr preferRelativeResize="0"/>
          <p:nvPr/>
        </p:nvPicPr>
        <p:blipFill rotWithShape="1">
          <a:blip r:embed="rId5">
            <a:alphaModFix/>
          </a:blip>
          <a:srcRect l="62127" t="41381" r="10129" b="14748"/>
          <a:stretch/>
        </p:blipFill>
        <p:spPr>
          <a:xfrm>
            <a:off x="8234333" y="2067871"/>
            <a:ext cx="3618333" cy="3216868"/>
          </a:xfrm>
          <a:prstGeom prst="rect">
            <a:avLst/>
          </a:prstGeom>
          <a:noFill/>
          <a:ln>
            <a:noFill/>
          </a:ln>
        </p:spPr>
      </p:pic>
      <p:sp>
        <p:nvSpPr>
          <p:cNvPr id="74" name="Google Shape;74;p14"/>
          <p:cNvSpPr txBox="1"/>
          <p:nvPr/>
        </p:nvSpPr>
        <p:spPr>
          <a:xfrm>
            <a:off x="8337267" y="5412400"/>
            <a:ext cx="3684000" cy="619200"/>
          </a:xfrm>
          <a:prstGeom prst="rect">
            <a:avLst/>
          </a:prstGeom>
          <a:noFill/>
          <a:ln>
            <a:noFill/>
          </a:ln>
        </p:spPr>
        <p:txBody>
          <a:bodyPr spcFirstLastPara="1" wrap="square" lIns="121900" tIns="121900" rIns="121900" bIns="121900" anchor="t" anchorCtr="0">
            <a:noAutofit/>
          </a:bodyPr>
          <a:lstStyle/>
          <a:p>
            <a:pPr algn="ctr"/>
            <a:r>
              <a:rPr lang="pl" sz="1400" b="1" dirty="0">
                <a:latin typeface="Times New Roman" panose="02020603050405020304" pitchFamily="18" charset="0"/>
                <a:ea typeface="Montserrat"/>
                <a:cs typeface="Times New Roman" panose="02020603050405020304" pitchFamily="18" charset="0"/>
                <a:sym typeface="Montserrat"/>
              </a:rPr>
              <a:t>prof. dr hab. Krzysztof Loska</a:t>
            </a:r>
            <a:endParaRPr sz="1400" b="1" dirty="0">
              <a:latin typeface="Times New Roman" panose="02020603050405020304" pitchFamily="18" charset="0"/>
              <a:ea typeface="Montserrat"/>
              <a:cs typeface="Times New Roman" panose="02020603050405020304" pitchFamily="18" charset="0"/>
              <a:sym typeface="Montserrat"/>
            </a:endParaRPr>
          </a:p>
        </p:txBody>
      </p:sp>
      <p:sp>
        <p:nvSpPr>
          <p:cNvPr id="75" name="Google Shape;75;p14"/>
          <p:cNvSpPr txBox="1"/>
          <p:nvPr/>
        </p:nvSpPr>
        <p:spPr>
          <a:xfrm>
            <a:off x="677433" y="1238433"/>
            <a:ext cx="2757200" cy="1022400"/>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Vice-Dean for Didactics</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6" name="Google Shape;76;p14"/>
          <p:cNvSpPr txBox="1"/>
          <p:nvPr/>
        </p:nvSpPr>
        <p:spPr>
          <a:xfrm>
            <a:off x="8879469" y="1357731"/>
            <a:ext cx="2321600" cy="1022400"/>
          </a:xfrm>
          <a:prstGeom prst="rect">
            <a:avLst/>
          </a:prstGeom>
          <a:noFill/>
          <a:ln>
            <a:noFill/>
          </a:ln>
        </p:spPr>
        <p:txBody>
          <a:bodyPr spcFirstLastPara="1" wrap="square" lIns="121900" tIns="121900" rIns="121900" bIns="121900" anchor="t" anchorCtr="0">
            <a:noAutofit/>
          </a:bodyPr>
          <a:lstStyle/>
          <a:p>
            <a:pPr algn="ctr"/>
            <a:endParaRPr lang="pl-PL" dirty="0">
              <a:latin typeface="Times New Roman" panose="02020603050405020304" pitchFamily="18" charset="0"/>
              <a:ea typeface="Montserrat"/>
              <a:cs typeface="Times New Roman" panose="02020603050405020304" pitchFamily="18" charset="0"/>
              <a:sym typeface="Montserrat"/>
            </a:endParaRPr>
          </a:p>
          <a:p>
            <a:pPr algn="ctr"/>
            <a:r>
              <a:rPr lang="pl-PL" dirty="0">
                <a:latin typeface="Times New Roman" panose="02020603050405020304" pitchFamily="18" charset="0"/>
                <a:ea typeface="Montserrat"/>
                <a:cs typeface="Times New Roman" panose="02020603050405020304" pitchFamily="18" charset="0"/>
                <a:sym typeface="Montserrat"/>
              </a:rPr>
              <a:t>Vice-Dean for 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6"/>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90" name="Google Shape;90;p16"/>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91" name="Google Shape;91;p16"/>
          <p:cNvSpPr txBox="1"/>
          <p:nvPr/>
        </p:nvSpPr>
        <p:spPr>
          <a:xfrm>
            <a:off x="4507400" y="145196"/>
            <a:ext cx="3177200" cy="560800"/>
          </a:xfrm>
          <a:prstGeom prst="rect">
            <a:avLst/>
          </a:prstGeom>
          <a:noFill/>
          <a:ln>
            <a:noFill/>
          </a:ln>
        </p:spPr>
        <p:txBody>
          <a:bodyPr spcFirstLastPara="1" wrap="square" lIns="121900" tIns="121900" rIns="121900" bIns="121900" anchor="t" anchorCtr="0">
            <a:no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Our strengths</a:t>
            </a:r>
            <a:endParaRPr lang="pl-PL"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92" name="Google Shape;92;p16"/>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93" name="Google Shape;93;p16"/>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94" name="Google Shape;94;p16"/>
          <p:cNvSpPr txBox="1"/>
          <p:nvPr/>
        </p:nvSpPr>
        <p:spPr>
          <a:xfrm>
            <a:off x="308700" y="980900"/>
            <a:ext cx="11574800" cy="5114800"/>
          </a:xfrm>
          <a:prstGeom prst="rect">
            <a:avLst/>
          </a:prstGeom>
          <a:noFill/>
          <a:ln>
            <a:noFill/>
          </a:ln>
        </p:spPr>
        <p:txBody>
          <a:bodyPr spcFirstLastPara="1" wrap="square" lIns="121900" tIns="121900" rIns="121900" bIns="121900" anchor="t" anchorCtr="0">
            <a:noAutofit/>
          </a:bodyPr>
          <a:lstStyle/>
          <a:p>
            <a:pPr marL="285750" indent="-285750">
              <a:lnSpc>
                <a:spcPct val="115000"/>
              </a:lnSpc>
              <a:buFont typeface="Arial" panose="020B0604020202020204" pitchFamily="34" charset="0"/>
              <a:buChar char="•"/>
            </a:pP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faculty educates in the fields of psychology, journalism, film studies and new media knowledge, cultural studies, information management, electronic information processing, social policy, economics and management. The diversity of the faculties we provide makes us one of the most interdisciplinary faculties of the Jagiellonian University</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We teach over 7,000 students, 750 foreigners from 40 countries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We have unique fields of study and proprietary study programs awarded with the "Studies with the Future" certificate of the Foundation for the Development of Education and Higher Education</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We offer the possibility of obtaining a double diploma</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Student Internet TV - UJOT TV</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Radio UJOT FM - Student. Unfiltered - www.uj.fm</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Education Quality Certificate</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Jagiellonian University wins the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Perspektywy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2020” ranking</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endParaRPr sz="1600" dirty="0">
              <a:solidFill>
                <a:schemeClr val="dk1"/>
              </a:solidFill>
              <a:latin typeface="Montserrat SemiBold"/>
              <a:ea typeface="Montserrat SemiBold"/>
              <a:cs typeface="Montserrat SemiBold"/>
              <a:sym typeface="Montserra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00" name="Google Shape;100;p17"/>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01" name="Google Shape;101;p17"/>
          <p:cNvSpPr txBox="1"/>
          <p:nvPr/>
        </p:nvSpPr>
        <p:spPr>
          <a:xfrm>
            <a:off x="1343770" y="260521"/>
            <a:ext cx="9190400" cy="560800"/>
          </a:xfrm>
          <a:prstGeom prst="rect">
            <a:avLst/>
          </a:prstGeom>
          <a:noFill/>
          <a:ln>
            <a:noFill/>
          </a:ln>
        </p:spPr>
        <p:txBody>
          <a:bodyPr spcFirstLastPara="1" wrap="square" lIns="121900" tIns="121900" rIns="121900" bIns="121900" anchor="t" anchorCtr="0">
            <a:noAutofit/>
          </a:bodyPr>
          <a:lstStyle/>
          <a:p>
            <a:pPr algn="ct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Atypical academic year 2020/</a:t>
            </a:r>
            <a:r>
              <a:rPr lang="pl-PL" sz="3200" b="1" dirty="0">
                <a:latin typeface="Times New Roman" panose="02020603050405020304" pitchFamily="18" charset="0"/>
                <a:ea typeface="Calibri" panose="020F0502020204030204" pitchFamily="34" charset="0"/>
                <a:cs typeface="Times New Roman" panose="02020603050405020304" pitchFamily="18" charset="0"/>
              </a:rPr>
              <a:t>21</a:t>
            </a:r>
            <a:endParaRPr lang="pl-PL"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02" name="Google Shape;102;p17"/>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03" name="Google Shape;103;p17"/>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04" name="Google Shape;104;p17"/>
          <p:cNvSpPr txBox="1"/>
          <p:nvPr/>
        </p:nvSpPr>
        <p:spPr>
          <a:xfrm>
            <a:off x="457084" y="1477506"/>
            <a:ext cx="11369600" cy="5573200"/>
          </a:xfrm>
          <a:prstGeom prst="rect">
            <a:avLst/>
          </a:prstGeom>
          <a:noFill/>
          <a:ln>
            <a:noFill/>
          </a:ln>
        </p:spPr>
        <p:txBody>
          <a:bodyPr spcFirstLastPara="1" wrap="square" lIns="121900" tIns="121900" rIns="121900" bIns="121900" anchor="t" anchorCtr="0">
            <a:noAutofit/>
          </a:bodyPr>
          <a:lstStyle/>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Classes at the Faculty of Management and Social Communication in the academic year 2020/2021 starts on 2 October and last until 28 January 2021. On 29 January - 10 February 2021, the examination session takes place, and there is a re-sit from 18 February to 24, 2021 winter examination session. Classes until the end of the winter semester, exams and credits at both dates of the winter session are held remotely with elements of full-time education (Dean's Statement of the Faculty of Management and Social Communication of 08 September 2020). Some of the classes that will be held stationary must be conducted in compliance with sanitary requirements. Up-to-date information on the operation of specific units can be found on their websites</a:t>
            </a:r>
            <a:endParaRPr sz="2400" dirty="0">
              <a:latin typeface="Times New Roman" panose="02020603050405020304" pitchFamily="18" charset="0"/>
              <a:ea typeface="Montserrat SemiBold"/>
              <a:cs typeface="Times New Roman" panose="02020603050405020304" pitchFamily="18" charset="0"/>
              <a:sym typeface="Montserra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10" name="Google Shape;110;p18"/>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11" name="Google Shape;111;p18"/>
          <p:cNvSpPr txBox="1"/>
          <p:nvPr/>
        </p:nvSpPr>
        <p:spPr>
          <a:xfrm>
            <a:off x="1353755" y="267267"/>
            <a:ext cx="9190400" cy="560800"/>
          </a:xfrm>
          <a:prstGeom prst="rect">
            <a:avLst/>
          </a:prstGeom>
          <a:noFill/>
          <a:ln>
            <a:noFill/>
          </a:ln>
        </p:spPr>
        <p:txBody>
          <a:bodyPr spcFirstLastPara="1" wrap="square" lIns="121900" tIns="121900" rIns="121900" bIns="121900" anchor="t" anchorCtr="0">
            <a:noAutofit/>
          </a:bodyPr>
          <a:lstStyle/>
          <a:p>
            <a:pPr algn="ct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First steps at the faculty</a:t>
            </a:r>
            <a:endParaRPr lang="pl-PL"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12" name="Google Shape;112;p18"/>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13" name="Google Shape;113;p18"/>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14" name="Google Shape;114;p18"/>
          <p:cNvSpPr txBox="1"/>
          <p:nvPr/>
        </p:nvSpPr>
        <p:spPr>
          <a:xfrm>
            <a:off x="411200" y="1017533"/>
            <a:ext cx="11369600" cy="5573200"/>
          </a:xfrm>
          <a:prstGeom prst="rect">
            <a:avLst/>
          </a:prstGeom>
          <a:noFill/>
          <a:ln>
            <a:noFill/>
          </a:ln>
        </p:spPr>
        <p:txBody>
          <a:bodyPr spcFirstLastPara="1" wrap="square" lIns="121900" tIns="121900" rIns="121900" bIns="121900" anchor="t" anchorCtr="0">
            <a:noAutofit/>
          </a:bodyPr>
          <a:lstStyle/>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Student's Office: There is a student's office in each Institute, where you can receive information on essential matters, including enrollment for the year, submitting applications to the authorities of the Institute / University, extending the ID or obtaining a certificate of the student status needed to the bank</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Faculty Library: https://biblioteka.wzks.uj.edu.pl</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Wi-Fi: the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UJ_WiFi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wireless network operates in the library and on all floors of the central hall of the Faculty building and the surrounding lecture halls. Access to the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UJ_WiFi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network is possible for people who know and accept the rules of using the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WZiKS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network, have an active e-mail account in the central e-mail system of the Jagiellonian University and a correctly configured Wi-Fi network of their device https://pmik.wzks.uj.edu.pl/ internet-access</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University e-mail: STUDENT E-MAIL - as you surely already know, due to the protection of YOUR personal data, you are required to use e-mail in the @ student.uj.edu.pl domain when contacting UJ employees. Unfortunately, so far few of you have activated this e-mail, and even fewer people have set it as the default 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Please, activate your e-mail by 02/10/2020. Instructions available at https://pomocit.uj.edu.pl/poczta_studenci</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BHK course: every student entering the first year of first-cycle, second-cycle and long-cycle studies must undergo training in safe and hygienic conditions of education (BHK). Detailed information on the dates and rules for enrolling in the course can be found at www.pegaz.uj.edu.pl</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609585" indent="-397923">
              <a:buSzPts val="1100"/>
              <a:buFont typeface="Montserrat SemiBold"/>
              <a:buChar char="●"/>
            </a:pPr>
            <a:endParaRPr sz="1467" dirty="0">
              <a:latin typeface="Montserrat SemiBold"/>
              <a:ea typeface="Montserrat SemiBold"/>
              <a:cs typeface="Montserrat SemiBold"/>
              <a:sym typeface="Montserrat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9"/>
          <p:cNvSpPr/>
          <p:nvPr/>
        </p:nvSpPr>
        <p:spPr>
          <a:xfrm>
            <a:off x="100" y="6627733"/>
            <a:ext cx="12192000" cy="2304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20" name="Google Shape;120;p19"/>
          <p:cNvSpPr/>
          <p:nvPr/>
        </p:nvSpPr>
        <p:spPr>
          <a:xfrm>
            <a:off x="0" y="6627733"/>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21" name="Google Shape;121;p19"/>
          <p:cNvSpPr txBox="1"/>
          <p:nvPr/>
        </p:nvSpPr>
        <p:spPr>
          <a:xfrm>
            <a:off x="1500800" y="214615"/>
            <a:ext cx="9190400" cy="560800"/>
          </a:xfrm>
          <a:prstGeom prst="rect">
            <a:avLst/>
          </a:prstGeom>
          <a:noFill/>
          <a:ln>
            <a:noFill/>
          </a:ln>
        </p:spPr>
        <p:txBody>
          <a:bodyPr spcFirstLastPara="1" wrap="square" lIns="121900" tIns="121900" rIns="121900" bIns="121900" anchor="t" anchorCtr="0">
            <a:no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Studies</a:t>
            </a:r>
            <a:endParaRPr lang="pl-PL"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467" b="1" dirty="0">
              <a:latin typeface="Merriweather"/>
              <a:ea typeface="Merriweather"/>
              <a:cs typeface="Merriweather"/>
              <a:sym typeface="Merriweather"/>
            </a:endParaRPr>
          </a:p>
        </p:txBody>
      </p:sp>
      <p:sp>
        <p:nvSpPr>
          <p:cNvPr id="122" name="Google Shape;122;p19"/>
          <p:cNvSpPr/>
          <p:nvPr/>
        </p:nvSpPr>
        <p:spPr>
          <a:xfrm rot="10800000" flipH="1">
            <a:off x="6052433" y="733416"/>
            <a:ext cx="1630000" cy="84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23" name="Google Shape;123;p19"/>
          <p:cNvSpPr/>
          <p:nvPr/>
        </p:nvSpPr>
        <p:spPr>
          <a:xfrm rot="10800000" flipH="1">
            <a:off x="4509733" y="733416"/>
            <a:ext cx="1630000" cy="84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24" name="Google Shape;124;p19"/>
          <p:cNvSpPr txBox="1"/>
          <p:nvPr/>
        </p:nvSpPr>
        <p:spPr>
          <a:xfrm>
            <a:off x="411200" y="902833"/>
            <a:ext cx="11369600" cy="5573200"/>
          </a:xfrm>
          <a:prstGeom prst="rect">
            <a:avLst/>
          </a:prstGeom>
          <a:noFill/>
          <a:ln>
            <a:noFill/>
          </a:ln>
        </p:spPr>
        <p:txBody>
          <a:bodyPr spcFirstLastPara="1" wrap="square" lIns="121900" tIns="121900" rIns="121900" bIns="121900" anchor="t" anchorCtr="0">
            <a:noAutofit/>
          </a:bodyPr>
          <a:lstStyle/>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ECTS: the value of each subject is determined in ECTS credits. To pass the next stage of studies, each student - under his study program - is required to obtain a fixed number of ECTS points. To complete the year, you should collect min. 60 ECTS credits.</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PE: physical education classes are compulsory in 1st cycle full-time and long-cycle studies. You can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enrol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in selected sports sections, attend the university swimming pool, play tennis, take part in fitness classes. Information on how sports activities are held in 2020/2021 can be found on the website at https://swfis.uj.edu.pl</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Language courses - JCJ: According to the Resolution of the Jagiellonian University Senate No. 2 / I / 2012 of 25 January 2012, the minimum number of hours of language courses is defined as follows:</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first-cycle studies - 120 hours divided into two or four semesters; long-cycle studies - 180 or 240 hours carried out over three or four semesters. Students eligible to learn foreign languages ​​register through the USOS registration system. When choosing a course, students should be guided by the requirements specified by the Home Institute concerning the number of hours and level. In the first round of logging in, students should choose courses dedicated to their Institutes. Students holding a CAE or CPE certificate with a grade A or B must confirm it at the Jagiellonian Language Center (JCJ). After completing the formalities, the student is exempt from completing the English language course https://jcj.uj.edu.pl/studenci/organizacja-lektoratow</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Applications: https://studiuje.uj.edu.pl/studenci/wzory-pism. Each Institute has its application forms to the authorities of the Institute / University</a:t>
            </a: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609585" indent="-397923">
              <a:lnSpc>
                <a:spcPct val="115000"/>
              </a:lnSpc>
              <a:buSzPts val="1100"/>
              <a:buFont typeface="Montserrat SemiBold"/>
              <a:buChar char="●"/>
            </a:pPr>
            <a:endParaRPr sz="1600" dirty="0">
              <a:solidFill>
                <a:srgbClr val="005CA7"/>
              </a:solidFill>
              <a:latin typeface="Montserrat SemiBold"/>
              <a:ea typeface="Montserrat SemiBold"/>
              <a:cs typeface="Montserrat SemiBold"/>
              <a:sym typeface="Montserrat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0"/>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30" name="Google Shape;130;p20"/>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31" name="Google Shape;131;p20"/>
          <p:cNvSpPr txBox="1"/>
          <p:nvPr/>
        </p:nvSpPr>
        <p:spPr>
          <a:xfrm>
            <a:off x="1500800" y="196299"/>
            <a:ext cx="9190400" cy="938467"/>
          </a:xfrm>
          <a:prstGeom prst="rect">
            <a:avLst/>
          </a:prstGeom>
          <a:noFill/>
          <a:ln>
            <a:noFill/>
          </a:ln>
        </p:spPr>
        <p:txBody>
          <a:bodyPr spcFirstLastPara="1" wrap="square" lIns="121900" tIns="121900" rIns="121900" bIns="121900" anchor="t" anchorCtr="0">
            <a:noAutofit/>
          </a:bodyPr>
          <a:lstStyle/>
          <a:p>
            <a:pPr algn="ct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Studies</a:t>
            </a:r>
            <a:endParaRPr lang="pl-PL"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32" name="Google Shape;132;p20"/>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33" name="Google Shape;133;p20"/>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34" name="Google Shape;134;p20"/>
          <p:cNvSpPr txBox="1"/>
          <p:nvPr/>
        </p:nvSpPr>
        <p:spPr>
          <a:xfrm>
            <a:off x="411300" y="1134767"/>
            <a:ext cx="11369600" cy="4281200"/>
          </a:xfrm>
          <a:prstGeom prst="rect">
            <a:avLst/>
          </a:prstGeom>
          <a:noFill/>
          <a:ln>
            <a:noFill/>
          </a:ln>
        </p:spPr>
        <p:txBody>
          <a:bodyPr spcFirstLastPara="1" wrap="square" lIns="121900" tIns="121900" rIns="121900" bIns="121900" anchor="t" anchorCtr="0">
            <a:noAutofit/>
          </a:bodyPr>
          <a:lstStyle/>
          <a:p>
            <a:pPr marL="342900" lvl="0" indent="-342900">
              <a:lnSpc>
                <a:spcPct val="107000"/>
              </a:lnSpc>
              <a:buFont typeface="Symbol" panose="05050102010706020507" pitchFamily="18" charset="2"/>
              <a:buChar char=""/>
            </a:pP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Regulations for first-cycle, second-cycle and long-cycle studies https://studiuje.uj.edu.pl/studenci/tok-studiow/regulamin</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is a platform for students. We want to remind you that new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accounts created during registration for classes are active the next day. The first login ID to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for students is: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for people with a PESEL number: NUMER_PESEL@usosweb.uj.edu.pl (e.g. 12345678900@usosweb.uj.edu.pl)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for people who do not have a PESEL number: NUMER_ALBUMU@usosweb.uj.edu.pl (e.g. 9876543@usosweb.uj.edu.pl)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first password to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is the password that was valid for the EQF when the student made the registration procedure at the student's office/dean's office. Students who do not remember their password can obtain a new one only at the student's / dean's office of their unit.</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sz="1467" dirty="0">
              <a:latin typeface="Montserrat SemiBold"/>
              <a:ea typeface="Montserrat SemiBold"/>
              <a:cs typeface="Montserrat SemiBold"/>
              <a:sym typeface="Montserra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40" name="Google Shape;140;p21"/>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41" name="Google Shape;141;p21"/>
          <p:cNvSpPr txBox="1"/>
          <p:nvPr/>
        </p:nvSpPr>
        <p:spPr>
          <a:xfrm>
            <a:off x="1500900" y="190333"/>
            <a:ext cx="9190400" cy="827200"/>
          </a:xfrm>
          <a:prstGeom prst="rect">
            <a:avLst/>
          </a:prstGeom>
          <a:noFill/>
          <a:ln>
            <a:noFill/>
          </a:ln>
        </p:spPr>
        <p:txBody>
          <a:bodyPr spcFirstLastPara="1" wrap="square" lIns="121900" tIns="121900" rIns="121900" bIns="121900" anchor="t" anchorCtr="0">
            <a:noAutofit/>
          </a:bodyPr>
          <a:lstStyle/>
          <a:p>
            <a:pPr algn="ct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Studies</a:t>
            </a:r>
            <a:endParaRPr lang="pl-PL"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42" name="Google Shape;142;p21"/>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43" name="Google Shape;143;p21"/>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44" name="Google Shape;144;p21"/>
          <p:cNvSpPr txBox="1"/>
          <p:nvPr/>
        </p:nvSpPr>
        <p:spPr>
          <a:xfrm>
            <a:off x="481067" y="1292772"/>
            <a:ext cx="11369600" cy="4445875"/>
          </a:xfrm>
          <a:prstGeom prst="rect">
            <a:avLst/>
          </a:prstGeom>
          <a:noFill/>
          <a:ln>
            <a:noFill/>
          </a:ln>
        </p:spPr>
        <p:txBody>
          <a:bodyPr spcFirstLastPara="1" wrap="square" lIns="121900" tIns="121900" rIns="121900" bIns="121900" anchor="t" anchorCtr="0">
            <a:noAutofit/>
          </a:bodyPr>
          <a:lstStyle/>
          <a:p>
            <a:pPr marL="342900" lvl="0" indent="-342900">
              <a:lnSpc>
                <a:spcPct val="107000"/>
              </a:lnSpc>
              <a:buFont typeface="Symbol" panose="05050102010706020507" pitchFamily="18" charset="2"/>
              <a:buChar char=""/>
            </a:pP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Students using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can, among others: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apply for a scholarship</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read the schedule of classes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register for classes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check the results of your exams and credits</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attach subjects: for a student's subjects to be counted towards his program and appear on the examination card, they must be "attached" to the appropriate year of a given program.</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submit a subject declaration: the declaration is the student's plan for a given cycle (semester) of classes. It is made twice a year: in the winter semester and the summer semester. As in the case of links, timely and correct submission of the declaration is necessary for the proper course of studies and the possibility of accounting for the year. Description and instructions on the website https://www.usosweb.uj.edu.pl/</a:t>
            </a: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p:nvPr/>
        </p:nvSpPr>
        <p:spPr>
          <a:xfrm>
            <a:off x="100" y="6297300"/>
            <a:ext cx="12192000" cy="5608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60" name="Google Shape;160;p23"/>
          <p:cNvSpPr/>
          <p:nvPr/>
        </p:nvSpPr>
        <p:spPr>
          <a:xfrm>
            <a:off x="100" y="6297300"/>
            <a:ext cx="12192000" cy="84000"/>
          </a:xfrm>
          <a:prstGeom prst="rect">
            <a:avLst/>
          </a:prstGeom>
          <a:solidFill>
            <a:srgbClr val="F8C53A"/>
          </a:solidFill>
          <a:ln>
            <a:noFill/>
          </a:ln>
        </p:spPr>
        <p:txBody>
          <a:bodyPr spcFirstLastPara="1" wrap="square" lIns="121900" tIns="121900" rIns="121900" bIns="121900" anchor="ctr" anchorCtr="0">
            <a:noAutofit/>
          </a:bodyPr>
          <a:lstStyle/>
          <a:p>
            <a:endParaRPr sz="2400"/>
          </a:p>
        </p:txBody>
      </p:sp>
      <p:sp>
        <p:nvSpPr>
          <p:cNvPr id="161" name="Google Shape;161;p23"/>
          <p:cNvSpPr txBox="1"/>
          <p:nvPr/>
        </p:nvSpPr>
        <p:spPr>
          <a:xfrm>
            <a:off x="1546684" y="157046"/>
            <a:ext cx="9190400" cy="560800"/>
          </a:xfrm>
          <a:prstGeom prst="rect">
            <a:avLst/>
          </a:prstGeom>
          <a:noFill/>
          <a:ln>
            <a:noFill/>
          </a:ln>
        </p:spPr>
        <p:txBody>
          <a:bodyPr spcFirstLastPara="1" wrap="square" lIns="121900" tIns="121900" rIns="121900" bIns="121900" anchor="t" anchorCtr="0">
            <a:no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M-ID Card</a:t>
            </a:r>
            <a:endParaRPr lang="pl-PL"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sz="3733" b="1" dirty="0">
              <a:latin typeface="Merriweather"/>
              <a:ea typeface="Merriweather"/>
              <a:cs typeface="Merriweather"/>
              <a:sym typeface="Merriweather"/>
            </a:endParaRPr>
          </a:p>
        </p:txBody>
      </p:sp>
      <p:sp>
        <p:nvSpPr>
          <p:cNvPr id="162" name="Google Shape;162;p23"/>
          <p:cNvSpPr/>
          <p:nvPr/>
        </p:nvSpPr>
        <p:spPr>
          <a:xfrm>
            <a:off x="6054584" y="835317"/>
            <a:ext cx="1630000" cy="98000"/>
          </a:xfrm>
          <a:prstGeom prst="rect">
            <a:avLst/>
          </a:prstGeom>
          <a:solidFill>
            <a:srgbClr val="F1C232"/>
          </a:solidFill>
          <a:ln>
            <a:noFill/>
          </a:ln>
        </p:spPr>
        <p:txBody>
          <a:bodyPr spcFirstLastPara="1" wrap="square" lIns="121900" tIns="121900" rIns="121900" bIns="121900" anchor="ctr" anchorCtr="0">
            <a:noAutofit/>
          </a:bodyPr>
          <a:lstStyle/>
          <a:p>
            <a:endParaRPr sz="2400"/>
          </a:p>
        </p:txBody>
      </p:sp>
      <p:sp>
        <p:nvSpPr>
          <p:cNvPr id="163" name="Google Shape;163;p23"/>
          <p:cNvSpPr/>
          <p:nvPr/>
        </p:nvSpPr>
        <p:spPr>
          <a:xfrm>
            <a:off x="4511884" y="835317"/>
            <a:ext cx="1630000" cy="98000"/>
          </a:xfrm>
          <a:prstGeom prst="rect">
            <a:avLst/>
          </a:prstGeom>
          <a:solidFill>
            <a:srgbClr val="005CA7"/>
          </a:solidFill>
          <a:ln>
            <a:noFill/>
          </a:ln>
        </p:spPr>
        <p:txBody>
          <a:bodyPr spcFirstLastPara="1" wrap="square" lIns="121900" tIns="121900" rIns="121900" bIns="121900" anchor="ctr" anchorCtr="0">
            <a:noAutofit/>
          </a:bodyPr>
          <a:lstStyle/>
          <a:p>
            <a:endParaRPr sz="2400"/>
          </a:p>
        </p:txBody>
      </p:sp>
      <p:sp>
        <p:nvSpPr>
          <p:cNvPr id="164" name="Google Shape;164;p23"/>
          <p:cNvSpPr txBox="1"/>
          <p:nvPr/>
        </p:nvSpPr>
        <p:spPr>
          <a:xfrm>
            <a:off x="457084" y="835317"/>
            <a:ext cx="11369600" cy="5978955"/>
          </a:xfrm>
          <a:prstGeom prst="rect">
            <a:avLst/>
          </a:prstGeom>
          <a:noFill/>
          <a:ln>
            <a:noFill/>
          </a:ln>
        </p:spPr>
        <p:txBody>
          <a:bodyPr spcFirstLastPara="1" wrap="square" lIns="121900" tIns="121900" rIns="121900" bIns="121900" anchor="t" anchorCtr="0">
            <a:noAutofit/>
          </a:bodyPr>
          <a:lstStyle/>
          <a:p>
            <a:pPr>
              <a:lnSpc>
                <a:spcPct val="107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m-ID card </a:t>
            </a:r>
            <a:endParaRPr lang="pl-PL"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Jagiellonian University introduced the option of ordering m-ID card by students. It is an electronic version of the card with the same legal value as its plastic counterpart (ELS). By showing it on the smartphone screen, you will be able to confirm your student status or take advantage of all the allowances and exemptions. Besides, also by using the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mWeryfikator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application, authorized persons will be able to confirm the bearer's data, such as his: name, surname, see the photo and check the validity of the m-ID card.</a:t>
            </a:r>
            <a:endParaRPr lang="pl-PL"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M-ID card can be applied for by people who: have the status of an active student, have a valid student ID (ELS), have a PESEL number, and, additionally, their data has not been changed in the USOS system since the ELS was issued. It is also necessary to set up a Trusted Profile and download and install the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mObywatel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application on the phone.</a:t>
            </a:r>
            <a:endParaRPr lang="pl-PL"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Ordering, extending the validity and cancelling student m-ID card is possible via the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Mobilny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USOS application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mUSOS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https://play.google.com/store/apps/details?id=pl.edu.uj.mobilny or on the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USOSweb</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website. A special module called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mLegitymacja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is used for this. All activities undertaken in it depend on the student's decision and do not require contact with the dean's office or student's office.</a:t>
            </a:r>
            <a:endParaRPr lang="pl-PL"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M-ID card can be invalidated in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mUSOS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by the user at any time. This will result in the cancellation of the m-ID card also in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mObywatel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 thus the need to download a new m-ID card. M-ID card will also expire in the event of failure to extend the traditional ELS card, its annulment in the dean's office system, and when the student status is lost.</a:t>
            </a:r>
            <a:endParaRPr lang="pl-PL"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Activation instructions at the following e-mail address: https://www.usosweb.uj.edu.pl/kontroler.php?ledz=news/default&amp;panel=DOMYSLNY&amp;file=mlegitymacja.html</a:t>
            </a:r>
            <a:endParaRPr lang="pl-PL"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2530</Words>
  <Application>Microsoft Office PowerPoint</Application>
  <PresentationFormat>Panoramiczny</PresentationFormat>
  <Paragraphs>114</Paragraphs>
  <Slides>14</Slides>
  <Notes>14</Notes>
  <HiddenSlides>0</HiddenSlides>
  <MMClips>0</MMClips>
  <ScaleCrop>false</ScaleCrop>
  <HeadingPairs>
    <vt:vector size="6" baseType="variant">
      <vt:variant>
        <vt:lpstr>Używane czcionki</vt:lpstr>
      </vt:variant>
      <vt:variant>
        <vt:i4>8</vt:i4>
      </vt:variant>
      <vt:variant>
        <vt:lpstr>Motyw</vt:lpstr>
      </vt:variant>
      <vt:variant>
        <vt:i4>2</vt:i4>
      </vt:variant>
      <vt:variant>
        <vt:lpstr>Tytuły slajdów</vt:lpstr>
      </vt:variant>
      <vt:variant>
        <vt:i4>14</vt:i4>
      </vt:variant>
    </vt:vector>
  </HeadingPairs>
  <TitlesOfParts>
    <vt:vector size="24" baseType="lpstr">
      <vt:lpstr>Arial</vt:lpstr>
      <vt:lpstr>Calibri</vt:lpstr>
      <vt:lpstr>Calibri Light</vt:lpstr>
      <vt:lpstr>Merriweather</vt:lpstr>
      <vt:lpstr>Montserrat</vt:lpstr>
      <vt:lpstr>Montserrat SemiBold</vt:lpstr>
      <vt:lpstr>Symbol</vt:lpstr>
      <vt:lpstr>Times New Roman</vt:lpstr>
      <vt:lpstr>Motyw pakietu Office</vt:lpstr>
      <vt:lpstr>Simple Light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Joanna Klinger-Krizar</dc:creator>
  <cp:lastModifiedBy>Joanna Klinger-Krizar</cp:lastModifiedBy>
  <cp:revision>26</cp:revision>
  <dcterms:created xsi:type="dcterms:W3CDTF">2020-10-19T13:36:18Z</dcterms:created>
  <dcterms:modified xsi:type="dcterms:W3CDTF">2020-10-19T17:13:55Z</dcterms:modified>
</cp:coreProperties>
</file>