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2" r:id="rId1"/>
  </p:sldMasterIdLst>
  <p:notesMasterIdLst>
    <p:notesMasterId r:id="rId16"/>
  </p:notesMasterIdLst>
  <p:sldIdLst>
    <p:sldId id="256" r:id="rId2"/>
    <p:sldId id="278" r:id="rId3"/>
    <p:sldId id="261" r:id="rId4"/>
    <p:sldId id="263" r:id="rId5"/>
    <p:sldId id="265" r:id="rId6"/>
    <p:sldId id="264" r:id="rId7"/>
    <p:sldId id="269" r:id="rId8"/>
    <p:sldId id="270" r:id="rId9"/>
    <p:sldId id="271" r:id="rId10"/>
    <p:sldId id="275" r:id="rId11"/>
    <p:sldId id="273" r:id="rId12"/>
    <p:sldId id="274" r:id="rId13"/>
    <p:sldId id="277" r:id="rId14"/>
    <p:sldId id="259" r:id="rId15"/>
  </p:sldIdLst>
  <p:sldSz cx="12192000" cy="6858000"/>
  <p:notesSz cx="6797675" cy="9926638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A08C3C-AD2E-DDEF-6C7D-DC016D0612AD}" name="Joanna Klinger-Krizar" initials="JKK" userId="S::joanna.krizar@uj.edu.pl::0ca8b23d-4f9b-4fdc-b606-b998470a3d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5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369" autoAdjust="0"/>
  </p:normalViewPr>
  <p:slideViewPr>
    <p:cSldViewPr snapToGrid="0">
      <p:cViewPr varScale="1">
        <p:scale>
          <a:sx n="75" d="100"/>
          <a:sy n="75" d="100"/>
        </p:scale>
        <p:origin x="974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040F3-DDB2-4D06-921D-5B6BDBFC2E18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BB3B4-39CB-41AD-91BE-5C7EAE336E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455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BB3B4-39CB-41AD-91BE-5C7EAE336E03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6768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BB3B4-39CB-41AD-91BE-5C7EAE336E03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631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BB3B4-39CB-41AD-91BE-5C7EAE336E03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48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BB3B4-39CB-41AD-91BE-5C7EAE336E03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2530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539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5399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5732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6842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3557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7514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504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377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717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749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839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764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0913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3C0DE7E8-8AA7-B05F-7E0B-A9B1B675A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916" y="781582"/>
            <a:ext cx="5069940" cy="757508"/>
          </a:xfrm>
        </p:spPr>
        <p:txBody>
          <a:bodyPr>
            <a:normAutofit/>
          </a:bodyPr>
          <a:lstStyle/>
          <a:p>
            <a:pPr algn="r"/>
            <a:r>
              <a:rPr lang="pl-PL" sz="2000"/>
              <a:t>Kliknij, aby edytować styl</a:t>
            </a:r>
            <a:endParaRPr lang="pl-PL" sz="2000" dirty="0"/>
          </a:p>
        </p:txBody>
      </p:sp>
      <p:pic>
        <p:nvPicPr>
          <p:cNvPr id="6" name="Obraz 5" descr="Obraz zawierający tekst">
            <a:extLst>
              <a:ext uri="{FF2B5EF4-FFF2-40B4-BE49-F238E27FC236}">
                <a16:creationId xmlns:a16="http://schemas.microsoft.com/office/drawing/2014/main" id="{ACC0703F-0F20-1B8E-5788-5731FF55E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4F0EA53-3A9F-3780-264B-CFF8891BE3D1}"/>
              </a:ext>
            </a:extLst>
          </p:cNvPr>
          <p:cNvSpPr txBox="1"/>
          <p:nvPr userDrawn="1"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  <p:sp>
        <p:nvSpPr>
          <p:cNvPr id="8" name="Symbol zastępczy zawartości 6">
            <a:extLst>
              <a:ext uri="{FF2B5EF4-FFF2-40B4-BE49-F238E27FC236}">
                <a16:creationId xmlns:a16="http://schemas.microsoft.com/office/drawing/2014/main" id="{1419F45B-4968-074A-7064-BA30E68BE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110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797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86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43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  <p:sldLayoutId id="2147483955" r:id="rId13"/>
    <p:sldLayoutId id="2147483956" r:id="rId14"/>
    <p:sldLayoutId id="2147483957" r:id="rId15"/>
    <p:sldLayoutId id="21474839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typendia.uj.edu.pl/pomoc-materialna/zapomoga" TargetMode="External"/><Relationship Id="rId2" Type="http://schemas.openxmlformats.org/officeDocument/2006/relationships/hyperlink" Target="https://stypendia.uj.edu.pl/pomoc-materialna/osoby-rozpoczynajace-studia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typendia.uj.edu.pl/pomoc-materialna/faq" TargetMode="External"/><Relationship Id="rId4" Type="http://schemas.openxmlformats.org/officeDocument/2006/relationships/hyperlink" Target="https://stypendia.uj.edu.pl/pomoc-materialna/wniosk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owa.uj.edu.pl/" TargetMode="External"/><Relationship Id="rId2" Type="http://schemas.openxmlformats.org/officeDocument/2006/relationships/hyperlink" Target="https://cd.uj.edu.pl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poradnia.law.uj.edu.pl/" TargetMode="External"/><Relationship Id="rId4" Type="http://schemas.openxmlformats.org/officeDocument/2006/relationships/hyperlink" Target="https://bezpieczny-student.uj.edu.pl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elcome.uj.edu.pl/" TargetMode="External"/><Relationship Id="rId3" Type="http://schemas.openxmlformats.org/officeDocument/2006/relationships/hyperlink" Target="https://studiuje.uj.edu.pl/studenci/ubezpieczenia" TargetMode="External"/><Relationship Id="rId7" Type="http://schemas.openxmlformats.org/officeDocument/2006/relationships/hyperlink" Target="https://dydaktyka.uj.edu.pl/" TargetMode="External"/><Relationship Id="rId2" Type="http://schemas.openxmlformats.org/officeDocument/2006/relationships/hyperlink" Target="https://www.uj.edu.pl/studenci/samorzad-studentow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iurokarier.uj.edu.pl/" TargetMode="External"/><Relationship Id="rId5" Type="http://schemas.openxmlformats.org/officeDocument/2006/relationships/hyperlink" Target="https://dydaktyka.uj.edu.pl/centrum/bdk" TargetMode="External"/><Relationship Id="rId4" Type="http://schemas.openxmlformats.org/officeDocument/2006/relationships/hyperlink" Target="https://internationalstudents.uj.edu.pl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ip.uj.edu.pl/documents/1384597/152300185/zarz_137_2022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j.fm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omocit.uj.edu.pl/poczta/studenci" TargetMode="External"/><Relationship Id="rId2" Type="http://schemas.openxmlformats.org/officeDocument/2006/relationships/hyperlink" Target="https://wzks.uj.edu.pl/studenci/obsluga-studentow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usosweb.uj.edu.pl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promocja.uj.edu.pl/aplikacja-smartuj" TargetMode="External"/><Relationship Id="rId3" Type="http://schemas.openxmlformats.org/officeDocument/2006/relationships/hyperlink" Target="https://swfis.uj.edu.pl/zajecia/harmonogram" TargetMode="External"/><Relationship Id="rId7" Type="http://schemas.openxmlformats.org/officeDocument/2006/relationships/hyperlink" Target="https://itunes.apple.com/pl/app/uniwersytet-jagiello%C5%84ski/id1195432689?mt=8" TargetMode="External"/><Relationship Id="rId2" Type="http://schemas.openxmlformats.org/officeDocument/2006/relationships/hyperlink" Target="https://sway.office.com/Ox2bwz2DUgFoSewEW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lay.google.com/store/apps/details?id=pl.edu.uj.smartUJ&amp;hl=pl" TargetMode="External"/><Relationship Id="rId5" Type="http://schemas.openxmlformats.org/officeDocument/2006/relationships/hyperlink" Target="https://pmik.wzks.uj.edu.pl/regulaminy" TargetMode="External"/><Relationship Id="rId4" Type="http://schemas.openxmlformats.org/officeDocument/2006/relationships/hyperlink" Target="https://ibhp.uj.edu.pl/szkolenia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zks.uj.edu.pl/studenci/podania-studenckie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iuje.uj.edu.pl/studenci/mobilnosc/program-most" TargetMode="External"/><Relationship Id="rId2" Type="http://schemas.openxmlformats.org/officeDocument/2006/relationships/hyperlink" Target="https://erasmus.uj.edu.pl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wm.uj.edu.pl/" TargetMode="External"/><Relationship Id="rId4" Type="http://schemas.openxmlformats.org/officeDocument/2006/relationships/hyperlink" Target="https://dwm.uj.edu.pl/studenci/wymiana-bilateralna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iuje.uj.edu.pl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osweb.uj.edu.pl/kontroler.php?_action=news/default&amp;panel=DOMYSLNY&amp;file=mlegitymacja.html" TargetMode="External"/><Relationship Id="rId2" Type="http://schemas.openxmlformats.org/officeDocument/2006/relationships/hyperlink" Target="https://play.google.com/store/apps/details?id=pl.edu.uj.mobilny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516E7B-B075-EC03-E01D-6B677C102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4922" y="2534575"/>
            <a:ext cx="7722420" cy="2387600"/>
          </a:xfrm>
        </p:spPr>
        <p:txBody>
          <a:bodyPr/>
          <a:lstStyle/>
          <a:p>
            <a:r>
              <a:rPr lang="pl-P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Inauguracja roku akademickiego 2023/24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181B186-1572-B4C7-D1C2-4A9314442FD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2404" y="5142363"/>
            <a:ext cx="2860710" cy="633748"/>
          </a:xfrm>
        </p:spPr>
        <p:txBody>
          <a:bodyPr>
            <a:normAutofit/>
          </a:bodyPr>
          <a:lstStyle/>
          <a:p>
            <a:endParaRPr lang="pl-PL" sz="1600" dirty="0"/>
          </a:p>
        </p:txBody>
      </p:sp>
      <p:pic>
        <p:nvPicPr>
          <p:cNvPr id="6" name="Obraz 5" descr="Obraz zawierający tekst">
            <a:extLst>
              <a:ext uri="{FF2B5EF4-FFF2-40B4-BE49-F238E27FC236}">
                <a16:creationId xmlns:a16="http://schemas.microsoft.com/office/drawing/2014/main" id="{156CC7A4-34E6-BC58-107C-554BC1856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09" y="289358"/>
            <a:ext cx="1866467" cy="88178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4D1F104-1C15-4B88-A067-C799C90FC8A6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748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FE524D-3EB1-AB58-863D-E55A2C262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Pomoc materialna dla studentów</a:t>
            </a:r>
            <a:endParaRPr lang="pl-PL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7C669F-3B91-38F1-3EBF-A354BE389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https://stypendia.uj.edu.pl/pomoc-materialna/osoby-rozpoczynajace-studia</a:t>
            </a:r>
            <a:r>
              <a:rPr lang="pl-PL" b="0" i="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Na tej stronie znajdują się podstawowe informacje o stypendiach, które może otrzymywać student lub odesłania do stron, gdzie takie informacje się znajdują.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Studenci mogą ubiegać się o stypendia</a:t>
            </a:r>
            <a:r>
              <a:rPr lang="pl-PL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socjalne, specjalne dla osób niepełnosprawnych, Rektora dla najlepszych studentów, dla olimpijczyków, stypendium z Funduszu, programy stypendialne NAWA oraz zapomogi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solidFill>
                  <a:srgbClr val="DE5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https://stypendia.uj.edu.pl/pomoc-materialna/zapomoga</a:t>
            </a:r>
            <a:endParaRPr lang="pl-PL" sz="1800" dirty="0">
              <a:solidFill>
                <a:srgbClr val="DE5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Studenci, którzy </a:t>
            </a: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zaliczyli rok studiów w poprzednim roku akademickim oraz szczególnie wyróżniali się w nauce, lub uzyskali wybitne osiągnięcia naukowe, artystyczne lub sportowe mogą ubiegać się o </a:t>
            </a:r>
            <a:r>
              <a:rPr lang="pl-PL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Stypendium ministra dla wybitnych studentów https://stypendia.uj.edu.pl/pomoc-materialna</a:t>
            </a:r>
            <a:endParaRPr lang="pl-PL" sz="18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DE5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https://stypendia.uj.edu.pl/pomoc-materialna/wnioski</a:t>
            </a:r>
            <a:r>
              <a:rPr lang="pl-PL" sz="1800" dirty="0">
                <a:solidFill>
                  <a:srgbClr val="DE5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przewodnik jak składać wnioski o świadczenia oraz lista </a:t>
            </a:r>
            <a:r>
              <a:rPr lang="pl-PL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koordynatorów ds. stypendialnych Wydziału</a:t>
            </a:r>
            <a:endParaRPr lang="pl-PL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DE5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https://stypendia.uj.edu.pl/pomoc-materialna/faq</a:t>
            </a:r>
            <a:r>
              <a:rPr lang="pl-PL" dirty="0">
                <a:solidFill>
                  <a:srgbClr val="DE5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(pytania i odpowiedzi dotyczące pomocy materialnej)</a:t>
            </a:r>
            <a:endParaRPr lang="pl-PL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24638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5742BA-6ADB-5FD9-D94E-5447F2366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Wsparcie dla Studenta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AE5EAC-7292-11BB-DE1A-4456383EF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CENTRUM DOSTĘPNOŚCI UJ ( dawniej Dział ds. Osób Niepełnosprawnych)</a:t>
            </a:r>
            <a:r>
              <a:rPr lang="pl-PL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pl-PL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misją</a:t>
            </a: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działu jest wyrównywanie szans osób niepełnosprawnych poprzez opracowywanie i wdrażanie racjonalnych adaptacji mających na celu równe traktowanie osób z niepełnosprawnościami w dostępie do </a:t>
            </a:r>
            <a:r>
              <a:rPr lang="pl-PL" sz="18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edukacji </a:t>
            </a:r>
            <a:r>
              <a:rPr lang="pl-PL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https://cd.uj.edu.pl/</a:t>
            </a:r>
            <a:endParaRPr lang="pl-PL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Studencki </a:t>
            </a:r>
            <a:r>
              <a:rPr lang="pl-PL" sz="18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Ośrodek Wsparcia i Adaptacji (SOWA) </a:t>
            </a: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powstał on w wyniku współpracy Uniwersytetu Jagiellońskiego ze Szpitalem Uniwersyteckim i będzie niósł pomoc studentom i doktorantom przeżywającym kryzys psychiczny, a także udzielał im wsparcia w adaptacji i promował zdrowy styl życia </a:t>
            </a:r>
            <a:r>
              <a:rPr lang="pl-PL" sz="180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https://sowa.uj.edu.pl/</a:t>
            </a:r>
            <a:endParaRPr lang="pl-PL" sz="1400" u="sng" dirty="0">
              <a:solidFill>
                <a:srgbClr val="DE5F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Biuro Pełnomocnika  Rektora UJ. ds. bezpieczeństwa studentów i doktorantów</a:t>
            </a:r>
            <a:r>
              <a:rPr lang="pl-PL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celem biura przeciwdziałanie wystąpieniu zdarzeń zagrażających bezpieczeństwu studentów i doktorantów; udzielanie wsparcia ofiarom </a:t>
            </a:r>
            <a:r>
              <a:rPr lang="pl-PL" sz="180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https://bezpieczny-student.uj.edu.pl</a:t>
            </a:r>
            <a:endParaRPr lang="pl-PL" sz="1800" dirty="0">
              <a:solidFill>
                <a:srgbClr val="DE5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Studencka Poradnia Prawna</a:t>
            </a:r>
            <a:r>
              <a:rPr lang="pl-PL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udziela porad prawnych przede wszystkim osobom ubogim, których nie stać na poniesienie kosztów profesjonalnej, odpłatnej pomocy prawnej , osobom prawnym (m. in. fundacjom i stowarzyszeniom). Dodatkowo Poradnia zajmuje się sprawami dyscyplinarnymi na krakowskich uczelniach wyższych, występując w roli obrońców obwinionych studentów </a:t>
            </a:r>
            <a:r>
              <a:rPr lang="pl-PL" sz="180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http://www.poradnia.law.uj.edu.pl/</a:t>
            </a:r>
            <a:endParaRPr lang="pl-PL" sz="1800" dirty="0">
              <a:solidFill>
                <a:srgbClr val="DE5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61444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210CB4-3B8E-E67F-55A2-6FA2454E7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Sprawy studentów na Uniwersytecie</a:t>
            </a:r>
            <a:endParaRPr lang="pl-PL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C1FFB8-A855-93C5-7219-BE28E115C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Samorząd Studentów UJ </a:t>
            </a:r>
            <a:r>
              <a:rPr lang="pl-PL" dirty="0">
                <a:solidFill>
                  <a:srgbClr val="DE5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https://www.uj.edu.pl/studenci/samorzad-studentow</a:t>
            </a:r>
            <a:endParaRPr lang="pl-PL" dirty="0">
              <a:solidFill>
                <a:srgbClr val="DE5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Dział Spraw Studenckich – m.in. </a:t>
            </a:r>
            <a:r>
              <a:rPr lang="pl-PL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prowadzenie spraw dotyczących ubezpieczeń zdrowotnych studentów  </a:t>
            </a:r>
            <a:r>
              <a:rPr lang="pl-PL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https://studiuje.uj.edu.pl/studenci/ubezpieczenia</a:t>
            </a:r>
            <a:endParaRPr lang="pl-PL" dirty="0">
              <a:solidFill>
                <a:srgbClr val="DE5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Dział Obsługi Studentów Zagranicznych </a:t>
            </a:r>
            <a:r>
              <a:rPr lang="pl-PL" dirty="0">
                <a:solidFill>
                  <a:srgbClr val="DE5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https://internationalstudents.uj.edu.pl/</a:t>
            </a:r>
            <a:endParaRPr lang="pl-PL" dirty="0">
              <a:solidFill>
                <a:srgbClr val="DE5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Biuro Doskonalenia Kompetencji </a:t>
            </a:r>
            <a:r>
              <a:rPr lang="pl-PL" dirty="0">
                <a:solidFill>
                  <a:srgbClr val="DE5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https://dydaktyka.uj.edu.pl/centrum/bdk</a:t>
            </a:r>
            <a:endParaRPr lang="pl-PL" dirty="0">
              <a:solidFill>
                <a:srgbClr val="DE5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Biuro Karier </a:t>
            </a:r>
            <a:r>
              <a:rPr lang="pl-PL" dirty="0">
                <a:solidFill>
                  <a:srgbClr val="DE5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https://biurokarier.uj.edu.pl/</a:t>
            </a:r>
            <a:endParaRPr lang="pl-PL" dirty="0">
              <a:solidFill>
                <a:srgbClr val="DE5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Centrum Wsparcia Dydaktyki </a:t>
            </a:r>
            <a:r>
              <a:rPr lang="pl-PL" dirty="0">
                <a:solidFill>
                  <a:srgbClr val="DE5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https://dydaktyka.uj.edu.pl/</a:t>
            </a:r>
            <a:endParaRPr lang="pl-PL" dirty="0">
              <a:solidFill>
                <a:srgbClr val="DE5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Center </a:t>
            </a:r>
            <a:r>
              <a:rPr lang="pl-PL" dirty="0">
                <a:solidFill>
                  <a:srgbClr val="DE5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http://welcome.uj.edu.pl</a:t>
            </a:r>
            <a:endParaRPr lang="pl-PL" dirty="0">
              <a:solidFill>
                <a:srgbClr val="DE5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2270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E1E6F0-7F46-FC8E-76B6-6415E47E5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6329" y="437693"/>
            <a:ext cx="5069940" cy="1088240"/>
          </a:xfrm>
        </p:spPr>
        <p:txBody>
          <a:bodyPr>
            <a:noAutofit/>
          </a:bodyPr>
          <a:lstStyle/>
          <a:p>
            <a:r>
              <a:rPr lang="pl-PL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Organizacja roku akademickiego 2023/24</a:t>
            </a:r>
            <a:b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600" b="0" i="0" u="none" strike="noStrike" dirty="0">
                <a:solidFill>
                  <a:srgbClr val="00519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Zarządzenie nr 137 Rektora UJ z dnia 8 grudnia 2022 roku</a:t>
            </a:r>
            <a:br>
              <a:rPr lang="pl-PL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9AD2A7BD-CFBA-C68A-1216-21D5BFD650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460488"/>
              </p:ext>
            </p:extLst>
          </p:nvPr>
        </p:nvGraphicFramePr>
        <p:xfrm>
          <a:off x="697653" y="1388047"/>
          <a:ext cx="8576522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9288">
                  <a:extLst>
                    <a:ext uri="{9D8B030D-6E8A-4147-A177-3AD203B41FA5}">
                      <a16:colId xmlns:a16="http://schemas.microsoft.com/office/drawing/2014/main" val="2712026178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1166221224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842667662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1782667518"/>
                    </a:ext>
                  </a:extLst>
                </a:gridCol>
              </a:tblGrid>
              <a:tr h="86535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Terminy zajęć dydaktycznych 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Sesje egzaminacyjne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Dni wolne od zajęć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Dodatkowe dni wolne od zajęć</a:t>
                      </a:r>
                    </a:p>
                    <a:p>
                      <a:endParaRPr lang="pl-P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008956"/>
                  </a:ext>
                </a:extLst>
              </a:tr>
              <a:tr h="4289639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października 2023 roku do 30 września 2024 r. </a:t>
                      </a:r>
                      <a:b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Dzieli się na dwa semestry: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Zimowy: od 1 października 2023 roku do 25 lutego 2024 roku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Letni: od 26 lutego do 30 września 2024 roku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ZIMOWA</a:t>
                      </a:r>
                    </a:p>
                    <a:p>
                      <a: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 29 stycznia do 11 lutego 2024 roku</a:t>
                      </a:r>
                    </a:p>
                    <a:p>
                      <a:r>
                        <a:rPr lang="pl-PL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ZIMOWA POPRAWKOWA</a:t>
                      </a:r>
                    </a:p>
                    <a:p>
                      <a: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 19 do 25 lutego 2024 roku.</a:t>
                      </a:r>
                    </a:p>
                    <a:p>
                      <a:r>
                        <a:rPr lang="pl-PL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LETNIA</a:t>
                      </a:r>
                    </a:p>
                    <a:p>
                      <a: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 17 do 30 czerwca 2024 roku </a:t>
                      </a:r>
                    </a:p>
                    <a:p>
                      <a:r>
                        <a:rPr lang="pl-PL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LETNIA POPRAWKOWA</a:t>
                      </a:r>
                    </a:p>
                    <a:p>
                      <a: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 1 do 15 września 2024 roku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PRZERWA ŚWIĄTECZNA</a:t>
                      </a:r>
                    </a:p>
                    <a:p>
                      <a: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od 23 grudnia 2023 roku do 7 stycznia 2024 roku. </a:t>
                      </a:r>
                    </a:p>
                    <a:p>
                      <a:r>
                        <a:rPr lang="pl-PL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PRZERWA SEMESTRALNA</a:t>
                      </a:r>
                    </a:p>
                    <a:p>
                      <a: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 12 do 18 lutego 2024 roku </a:t>
                      </a:r>
                    </a:p>
                    <a:p>
                      <a:r>
                        <a:rPr lang="pl-PL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PRZERWA ŚWIĄTECZNA</a:t>
                      </a:r>
                    </a:p>
                    <a:p>
                      <a: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 28 marca do 2 kwietnia 2024 roku </a:t>
                      </a:r>
                    </a:p>
                    <a:p>
                      <a:r>
                        <a:rPr lang="pl-PL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PRZERWA WAKACYJNA</a:t>
                      </a:r>
                    </a:p>
                    <a:p>
                      <a:r>
                        <a:rPr lang="pl-PL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 1 lipca do 30 września 2024 roku</a:t>
                      </a:r>
                    </a:p>
                    <a:p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listopada 2023 r.</a:t>
                      </a:r>
                    </a:p>
                    <a:p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maja 2024 r.</a:t>
                      </a:r>
                    </a:p>
                    <a:p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maja 2024 r.</a:t>
                      </a:r>
                    </a:p>
                    <a:p>
                      <a:r>
                        <a:rPr lang="pl-PL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piątek w tygodniu, w którym odbywają się Juwenalia</a:t>
                      </a:r>
                    </a:p>
                    <a:p>
                      <a:endParaRPr lang="pl-P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45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1160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432634-1B05-09D6-D44E-2C6A75F88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768" y="3295369"/>
            <a:ext cx="5069940" cy="444392"/>
          </a:xfrm>
        </p:spPr>
        <p:txBody>
          <a:bodyPr>
            <a:noAutofit/>
          </a:bodyPr>
          <a:lstStyle/>
          <a:p>
            <a:pPr algn="ctr"/>
            <a:r>
              <a:rPr lang="pl-PL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Dziękuję za uwagę</a:t>
            </a:r>
          </a:p>
        </p:txBody>
      </p:sp>
      <p:pic>
        <p:nvPicPr>
          <p:cNvPr id="5" name="Obraz 4" descr="Obraz zawierający tekst">
            <a:extLst>
              <a:ext uri="{FF2B5EF4-FFF2-40B4-BE49-F238E27FC236}">
                <a16:creationId xmlns:a16="http://schemas.microsoft.com/office/drawing/2014/main" id="{C02246BC-C134-487B-A0D2-F4017148D4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F126594-2D09-7188-1841-BC0881174D0F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203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F2F8DB-7809-6B5A-CC0A-20352E4BE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994" y="555875"/>
            <a:ext cx="6604861" cy="374970"/>
          </a:xfrm>
        </p:spPr>
        <p:txBody>
          <a:bodyPr>
            <a:noAutofit/>
          </a:bodyPr>
          <a:lstStyle/>
          <a:p>
            <a:r>
              <a:rPr lang="pl-PL" sz="1600" b="1" i="0" dirty="0">
                <a:solidFill>
                  <a:schemeClr val="accent1">
                    <a:lumMod val="75000"/>
                  </a:schemeClr>
                </a:solidFill>
                <a:effectLst/>
                <a:latin typeface="Libre Baskerville" panose="02000000000000000000" pitchFamily="2" charset="0"/>
              </a:rPr>
              <a:t>Władze Wydziału Zarządzania i Komunikacji Społecznej</a:t>
            </a:r>
            <a:endParaRPr lang="pl-PL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C0AE2BE-4178-3538-F916-9757B73C8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57" y="2119713"/>
            <a:ext cx="2755900" cy="380744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CA97F88-FFE4-CC44-F0CD-8F596BABD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988" y="2136434"/>
            <a:ext cx="2832236" cy="379072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889243C-F06F-93F2-22B9-FB2B9831B0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2956" y="2119713"/>
            <a:ext cx="2755900" cy="380744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5225066-14C0-D4B3-AED2-93186EC2E669}"/>
              </a:ext>
            </a:extLst>
          </p:cNvPr>
          <p:cNvSpPr txBox="1"/>
          <p:nvPr/>
        </p:nvSpPr>
        <p:spPr>
          <a:xfrm>
            <a:off x="471454" y="1640258"/>
            <a:ext cx="306496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300" b="1" dirty="0">
                <a:latin typeface="Libre Baskerville" panose="02000000000000000000" pitchFamily="2" charset="0"/>
              </a:rPr>
              <a:t>Prodziekan ds. dydaktyki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AC0DC46-5264-F5D7-0CF1-6B5D55016E28}"/>
              </a:ext>
            </a:extLst>
          </p:cNvPr>
          <p:cNvSpPr txBox="1"/>
          <p:nvPr/>
        </p:nvSpPr>
        <p:spPr>
          <a:xfrm>
            <a:off x="3544324" y="1624869"/>
            <a:ext cx="2755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latin typeface="Libre Baskerville" panose="02000000000000000000" pitchFamily="2" charset="0"/>
              </a:rPr>
              <a:t>Dziekan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50245BE-D798-EC8F-63BD-C7851F712A79}"/>
              </a:ext>
            </a:extLst>
          </p:cNvPr>
          <p:cNvSpPr txBox="1"/>
          <p:nvPr/>
        </p:nvSpPr>
        <p:spPr>
          <a:xfrm>
            <a:off x="6532955" y="1632563"/>
            <a:ext cx="27559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300" b="1" dirty="0">
                <a:latin typeface="Libre Baskerville" panose="02000000000000000000" pitchFamily="2" charset="0"/>
              </a:rPr>
              <a:t>Prodziekan</a:t>
            </a:r>
            <a:r>
              <a:rPr lang="pl-PL" sz="1200" b="1" dirty="0">
                <a:latin typeface="Libre Baskerville" panose="02000000000000000000" pitchFamily="2" charset="0"/>
              </a:rPr>
              <a:t> ds. nauki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BD1D6F7-41AD-B43F-0EB2-06181DBF0199}"/>
              </a:ext>
            </a:extLst>
          </p:cNvPr>
          <p:cNvSpPr txBox="1"/>
          <p:nvPr/>
        </p:nvSpPr>
        <p:spPr>
          <a:xfrm>
            <a:off x="479357" y="5999517"/>
            <a:ext cx="275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i="0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Dr hab. Weronika Świerczyńska-Głownia, prof. UJ</a:t>
            </a:r>
          </a:p>
          <a:p>
            <a:endParaRPr lang="pl-PL" sz="1200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9946E9F-04E9-4CA4-2E86-A601B555A928}"/>
              </a:ext>
            </a:extLst>
          </p:cNvPr>
          <p:cNvSpPr txBox="1"/>
          <p:nvPr/>
        </p:nvSpPr>
        <p:spPr>
          <a:xfrm>
            <a:off x="3295765" y="5999517"/>
            <a:ext cx="3064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0000"/>
                </a:solidFill>
                <a:latin typeface="Libre Baskerville" panose="02000000000000000000" pitchFamily="2" charset="0"/>
              </a:rPr>
              <a:t>D</a:t>
            </a:r>
            <a:r>
              <a:rPr lang="pl-PL" sz="1200" b="1" i="0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r hab. Ewa Bogacz-Wojtanowska, prof. UJ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9A036D8-3437-BEA7-DF1D-8AFFE8E8485E}"/>
              </a:ext>
            </a:extLst>
          </p:cNvPr>
          <p:cNvSpPr txBox="1"/>
          <p:nvPr/>
        </p:nvSpPr>
        <p:spPr>
          <a:xfrm>
            <a:off x="6532955" y="5999517"/>
            <a:ext cx="2755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200" b="1" dirty="0">
                <a:solidFill>
                  <a:srgbClr val="000000"/>
                </a:solidFill>
                <a:latin typeface="Libre Baskerville" panose="02000000000000000000" pitchFamily="2" charset="0"/>
              </a:rPr>
              <a:t>P</a:t>
            </a:r>
            <a:r>
              <a:rPr lang="pl-PL" sz="1200" b="1" i="0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rof. dr hab. Krzysztof Loska</a:t>
            </a:r>
          </a:p>
          <a:p>
            <a:pPr algn="r"/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847367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Nasze atuty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ED70BE-D262-CEEA-3EC3-DD04ECB15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39091"/>
            <a:ext cx="8596668" cy="4502272"/>
          </a:xfrm>
        </p:spPr>
        <p:txBody>
          <a:bodyPr>
            <a:normAutofit fontScale="92500" lnSpcReduction="10000"/>
          </a:bodyPr>
          <a:lstStyle/>
          <a:p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Wydział kształci w dziedzinie psychologii, dziennikarstwa, filmoznawstwa i wiedzy o nowych mediach, kulturoznawstwa, zarządzania informacją, elektronicznego przetwarzania informacji, polityki społecznej, ekonomii oraz zarządzania. Różnorodność prowadzonych kierunków czyni z Nas jeden z najbardziej interdyscyplinarnych wydziałów UJ</a:t>
            </a:r>
          </a:p>
          <a:p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Uczymy ponad 8000 studentów, 850 cudzoziemców z 44 krajów, ok.150 studentów Erasmus+</a:t>
            </a:r>
          </a:p>
          <a:p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Posiadamy unikatowe kierunki studiów oraz autorskie programy studiów wyróżnione certyfikatem Fundacji Rozwoju Edukacji i Szkolnictwa Wyższego „Studia z przyszłością”</a:t>
            </a:r>
          </a:p>
          <a:p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Dajemy możliwość uzyskania podwójnego dyplomu</a:t>
            </a:r>
          </a:p>
          <a:p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Studencka telewizja internetowa 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18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UJOT TV</a:t>
            </a:r>
          </a:p>
          <a:p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 </a:t>
            </a:r>
            <a:r>
              <a:rPr lang="pl-PL" sz="1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UJOT FM </a:t>
            </a:r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Studenckie. Niefiltrowane - </a:t>
            </a:r>
            <a:r>
              <a:rPr lang="pl-PL" sz="180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www.uj.fm</a:t>
            </a:r>
            <a:endParaRPr lang="pl-PL" sz="1800" dirty="0">
              <a:solidFill>
                <a:srgbClr val="DE5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Certyfikat Jakości Kształcenia</a:t>
            </a:r>
          </a:p>
          <a:p>
            <a:r>
              <a:rPr lang="pl-PL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Uniwersytet Jagielloński w Krakowie i – </a:t>
            </a:r>
            <a:r>
              <a:rPr lang="pl-PL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 aequo</a:t>
            </a:r>
            <a:r>
              <a:rPr lang="pl-PL" sz="1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Uniwersytet Warszawski to najlepsze polskie uczelnie w Rankingu Szkół Wyższych Perspektywy 2023</a:t>
            </a:r>
            <a:endParaRPr lang="pl-PL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26435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4D362D-DB59-5008-974A-B133AA08C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916" y="609600"/>
            <a:ext cx="5069940" cy="758613"/>
          </a:xfrm>
        </p:spPr>
        <p:txBody>
          <a:bodyPr>
            <a:normAutofit fontScale="90000"/>
          </a:bodyPr>
          <a:lstStyle/>
          <a:p>
            <a:r>
              <a:rPr lang="pl-PL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Pierwsze</a:t>
            </a:r>
            <a:r>
              <a:rPr lang="pl-PL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kroki na Wydziale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A7DAE7-CF94-94EA-BD30-DFD4454C3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39090"/>
            <a:ext cx="8596668" cy="482106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pl-PL" sz="220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4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Sekretariaty</a:t>
            </a:r>
            <a:r>
              <a:rPr lang="pl-PL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l-PL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każdym Instytucie działa sekretariat ds. studenckich, w którym można otrzymać informacje dotyczące bieżących spraw (zapisów na zajęcia, rozliczania roku akademickiego, składania podań do Władz Instytutu/Uniwersytetu, przedłużenia legitymacji, zdobycia zaświadczenia o statusie studenta, do banku etc. </a:t>
            </a:r>
            <a:r>
              <a:rPr lang="pl-PL" sz="4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Obsługa studentów przez sekretariaty dydaktyczne Jednostek </a:t>
            </a:r>
            <a:r>
              <a:rPr lang="pl-PL" sz="4800" b="0" i="0" dirty="0" err="1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WZiKS</a:t>
            </a:r>
            <a:r>
              <a:rPr lang="pl-PL" sz="4800" b="0" i="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UJ odbywa się po uprzedniej rezerwacji terminu za pośrednictwem systemu rezerwacji wizyt </a:t>
            </a:r>
            <a:r>
              <a:rPr lang="pl-PL" sz="4800" b="0" i="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https://wzks.uj.edu.pl/studenci/obsluga-studentow</a:t>
            </a:r>
            <a:endParaRPr lang="pl-PL" sz="4800" b="0" i="0" dirty="0">
              <a:solidFill>
                <a:srgbClr val="DE5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pl-PL" sz="4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Poczta uniwersytecka: 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POCZTA STUDENCKA – ze względu na ochronę danych osobowych każdy student jest zobowiązany do posługiwania się pocztą w domenie </a:t>
            </a:r>
            <a:r>
              <a:rPr lang="pl-PL" sz="4800" b="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@student.uj.edu.pl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dnia 03.10.2023 r. obowiązkowa aktywacja poczty studenckiej. Instrukcje pod adresem: </a:t>
            </a:r>
            <a:r>
              <a:rPr lang="pl-PL" sz="4800" b="0" i="0" u="sng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https://pomocit.uj.edu.pl/poczta/studenci</a:t>
            </a:r>
            <a:endParaRPr lang="pl-PL" sz="4800" b="0" i="0" u="sng" dirty="0">
              <a:solidFill>
                <a:srgbClr val="DE5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4800" dirty="0" err="1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USOSweb</a:t>
            </a:r>
            <a:r>
              <a:rPr lang="pl-PL" sz="4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48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internetowa część </a:t>
            </a:r>
            <a:r>
              <a:rPr lang="pl-PL" sz="4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USOSa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przeznaczona dla studentów oraz pracowników prowadzących zajęcia. </a:t>
            </a:r>
            <a:r>
              <a:rPr lang="pl-PL" sz="4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USOSweb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pozwala na prosty dostęp przez przeglądarkę internetową do niektórych danych USOS. Dane pomiędzy tymi programami aktualizowane są raz na dobę około godziny 4:20</a:t>
            </a:r>
            <a:r>
              <a:rPr lang="pl-PL" sz="4800" b="0" i="0" dirty="0">
                <a:solidFill>
                  <a:srgbClr val="06022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Studenci korzystając z </a:t>
            </a:r>
            <a:r>
              <a:rPr lang="pl-PL" sz="4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USOSweb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mogą między innymi:  złożyć wniosek o przyznanie stypendium, zapoznać się z harmonogramem zajęć, zarejestrować się na zajęcia, sprawdzić wyniki swoich egzaminów i zaliczeń</a:t>
            </a:r>
            <a:endParaRPr lang="pl-PL" sz="4800" b="0" i="0" dirty="0">
              <a:solidFill>
                <a:srgbClr val="06022E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pl-PL" sz="4800" b="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Pierwszy identyfikator logowania do </a:t>
            </a:r>
            <a:r>
              <a:rPr lang="pl-PL" sz="4800" b="0" i="0" u="sng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USOSweb</a:t>
            </a:r>
            <a:r>
              <a:rPr lang="pl-PL" sz="4800" b="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dla studentów ma formę:</a:t>
            </a:r>
          </a:p>
          <a:p>
            <a:pPr marL="0" indent="0" algn="l">
              <a:buNone/>
            </a:pP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dla osób posiadających numer PESEL : </a:t>
            </a:r>
            <a:r>
              <a:rPr lang="pl-PL" sz="4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NUMER_PESEL@usosweb.uj.edu.pl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(np. 12345678900@usosweb.uj.edu.pl)</a:t>
            </a:r>
          </a:p>
          <a:p>
            <a:pPr marL="0" indent="0" algn="l">
              <a:buNone/>
            </a:pP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dla osób nieposiadających numeru PESEL : </a:t>
            </a:r>
            <a:r>
              <a:rPr lang="pl-PL" sz="4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NUMER_ALBUMU@usosweb.uj.edu.pl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(np. 9876543@usosweb.uj.edu.pl)</a:t>
            </a:r>
          </a:p>
          <a:p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Pierwszym hasłem do </a:t>
            </a:r>
            <a:r>
              <a:rPr lang="pl-PL" sz="4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USOSweb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jest hasło, które było aktualne w IRK, podczas dokonywania wpisu na studia w sekretariacie</a:t>
            </a:r>
            <a:b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(s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tudenci, którzy nie pamiętają swojego hasła, mogą uzyskać nowe wyłącznie w swoim sekretariacie)</a:t>
            </a:r>
            <a:endParaRPr lang="pl-PL" sz="4800" b="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48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Podpięcia przedmiotowe</a:t>
            </a:r>
            <a:r>
              <a:rPr lang="pl-PL" sz="4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aby przedmioty studenta zostały zaliczone na poczet jego programu i pojawiły się na karcie egzaminacyjnej muszą zostać zaakceptowane oraz podpięte pod odpowiedni kod etapu oraz kod cyklu etapu</a:t>
            </a:r>
          </a:p>
          <a:p>
            <a:r>
              <a:rPr lang="pl-PL" sz="48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Deklaracja przedmiotowa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deklaracja jest planem studenta na dany cykl (semestr) zajęć. Składa się ją dwa razy w roku: w semestrze zimowym (</a:t>
            </a:r>
            <a:r>
              <a:rPr lang="pl-PL" sz="48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 27.10 .23 r) 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oraz w semestrze letnim </a:t>
            </a:r>
            <a:r>
              <a:rPr lang="pl-PL" sz="48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(12.03.24 r) 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Podobnie jak w przypadku podpięć, terminowe i prawidłowe złożenie deklaracji jest niezbędne z punktu widzenia właściwego przebiegu studiów oraz możliwości rozliczenia roku. Opis i instrukcje na stronie </a:t>
            </a:r>
            <a:r>
              <a:rPr lang="pl-PL" sz="480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https://www.usosweb.uj.edu.pl/</a:t>
            </a:r>
            <a:endParaRPr lang="pl-PL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38261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FD1D14-189A-CED4-62B7-B581DC8EE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Studia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864F1A-DB7E-FE9D-3953-F11A80E8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97051"/>
            <a:ext cx="8596668" cy="4623484"/>
          </a:xfrm>
        </p:spPr>
        <p:txBody>
          <a:bodyPr>
            <a:normAutofit fontScale="25000" lnSpcReduction="20000"/>
          </a:bodyPr>
          <a:lstStyle/>
          <a:p>
            <a:r>
              <a:rPr lang="pl-PL" sz="4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Lektoraty (JCJ): </a:t>
            </a:r>
            <a:r>
              <a:rPr lang="pl-PL" sz="4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ażdy program studiów obejmuje obowiązkowy lektorat z języka obcego, który kończy się egzaminem, rejestracja na lektorat odbywa się w USOS przy pomocy żetonów przyznawanych na początku roku akademickiego w indywidualnych kontach w USOS. Dla studentów pierwszego roku studiów Jagiellońskie Centrum Językowe przygotowało praktyczny przewodnik zawierający najważniejsze informacje na temat zapisów na zajęcia, certyfikatów, testów oraz egzaminów na strony </a:t>
            </a:r>
            <a:r>
              <a:rPr lang="pl-PL" sz="4800" b="0" i="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https://sway.office.com/Ox2bwz2DUgFoSewEWF</a:t>
            </a:r>
            <a:r>
              <a:rPr lang="pl-P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4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Zarządzenie nr 138 Rektora UJ z dnia 13 grudnia 2022 roku wraz ze zmianami</a:t>
            </a:r>
            <a:endParaRPr lang="pl-PL" sz="4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4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WF</a:t>
            </a:r>
            <a:r>
              <a:rPr lang="pl-PL" sz="48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każdy student pierwszego roku studiów stacjonarnych powinien zarejestrować się do jednej wybranej przez siebie grupy zajęciowej w semestrze. Dla ułatwienia, można zapoznać się wcześniej z harmonogramem zajęć na stronie </a:t>
            </a:r>
            <a:r>
              <a:rPr lang="pl-PL" sz="4800" b="0" i="0" u="sng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https://swfis.uj.edu.pl/zajecia/harmonogram</a:t>
            </a:r>
            <a:r>
              <a:rPr lang="pl-PL" sz="4800" b="0" i="0" u="sng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Rejestracja na zajęcia WF jest rejestracją „żetonową". Każdy student uprawniony do zaliczenia WF otrzymał 30 „żetonów" (rodzaj jednostek systemowych odpowiadających 30 h zajęć, koniecznych do zapisania się do jednej z grup zajęciowych w Studium </a:t>
            </a:r>
            <a:r>
              <a:rPr lang="pl-PL" sz="4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WFiS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 semestrze zimowym 2023/2024. </a:t>
            </a:r>
            <a:r>
              <a:rPr lang="pl-PL" sz="4800" b="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Brak żetonów na swoim koncie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należy zgłosić mailowo na adres swfis@uj.edu.pl, w tytule wiadomości wpisując : BRAK ŻETONÓW, w treści wiadomości podając numer albumu. </a:t>
            </a:r>
          </a:p>
          <a:p>
            <a:r>
              <a:rPr lang="pl-PL" sz="4800" b="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Praktyki </a:t>
            </a:r>
            <a:r>
              <a:rPr lang="pl-PL" sz="4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studenckie- </a:t>
            </a:r>
            <a:r>
              <a:rPr lang="pl-PL" sz="4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l-PL" sz="4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raktyki zawodowe stanowią integralną część kształcenia, spójną z programem studiów  z uwzględnieniem efektów kształcenia i podlegają zaliczeniu na zasadach określonych w Regulaminach praktyk każdego Instytutu. Zadania wykonywane przez studenta w czasie praktyki muszą być zgodne z listą efektów kształcenia dla praktyk zawodowych dla danego kierunku. Opieką nad prawidłowym przebiegiem praktyk zawodowych sprawują Koordynatorzy Praktyk we właściwych Jednostkach. Listy koordynatorów dostępne na stronach Instytutów.</a:t>
            </a:r>
          </a:p>
          <a:p>
            <a:r>
              <a:rPr lang="pl-PL" sz="48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Kurs BHK: </a:t>
            </a:r>
            <a:r>
              <a:rPr lang="pl-PL" sz="4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tudenci i doktoranci rozpoczynający kształcenie w roku akademickim 2023/24, odbywają szkolenie zgodnie z </a:t>
            </a:r>
            <a:r>
              <a:rPr lang="pl-PL" sz="4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Zarządzenie nr 76 Rektora UJ z dnia 22 czerwca 2023 roku. 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Szczegółowe informacje o terminach i zasadach zapisania się na kurs znajdziecie pod adresem </a:t>
            </a:r>
            <a:r>
              <a:rPr lang="pl-PL" sz="480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https://ibhp.uj.edu.pl/szkolenia</a:t>
            </a:r>
            <a:endParaRPr lang="pl-PL" sz="4800" dirty="0">
              <a:solidFill>
                <a:srgbClr val="DE5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4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Wi-Fi : 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sieć bezprzewodowa </a:t>
            </a:r>
            <a:r>
              <a:rPr lang="pl-PL" sz="4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UJ_WiFi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działa na terenie biblioteki oraz pozostałych części naszego Wydziału. Dostęp do sieci </a:t>
            </a:r>
            <a:r>
              <a:rPr lang="pl-PL" sz="4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UJ_WiFi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jest możliwy dla osób, które znają i akceptują</a:t>
            </a:r>
            <a:r>
              <a:rPr lang="pl-PL" sz="480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zasady użytkowania sieci</a:t>
            </a:r>
            <a:r>
              <a:rPr lang="pl-PL" sz="480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4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WZiKS</a:t>
            </a:r>
            <a:r>
              <a:rPr lang="pl-PL" sz="4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mają aktywne konto pocztowe w centralnym systemie pocztowym UJ oraz poprawnie skonfigurowaną sieć Wi-Fi swojego urządzenia </a:t>
            </a:r>
            <a:r>
              <a:rPr lang="pl-PL" sz="480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https://pmik.wzks.uj.edu.pl/regulaminy</a:t>
            </a:r>
            <a:endParaRPr lang="pl-PL" sz="4800" dirty="0">
              <a:solidFill>
                <a:srgbClr val="DE5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480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Aplikacja mobilna </a:t>
            </a:r>
            <a:r>
              <a:rPr lang="pl-PL" sz="4800" i="0" dirty="0" err="1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smartUJ</a:t>
            </a:r>
            <a:r>
              <a:rPr lang="pl-PL" sz="4800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dla studentów - 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Aplikacja dostępna jest do pobrania na telefony komórkowe na platformach Android (</a:t>
            </a:r>
            <a:r>
              <a:rPr lang="pl-PL" sz="4800" b="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Sklep Play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oraz iOS (</a:t>
            </a:r>
            <a:r>
              <a:rPr lang="pl-PL" sz="4800" b="0" i="0" u="sng" dirty="0" err="1">
                <a:solidFill>
                  <a:srgbClr val="6BA9D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</a:t>
            </a:r>
            <a:r>
              <a:rPr lang="pl-PL" sz="4800" b="0" i="0" u="sng" dirty="0">
                <a:solidFill>
                  <a:srgbClr val="6BA9D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l-PL" sz="4800" b="0" i="0" u="sng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Store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https://promocja.uj.edu.pl/aplikacja-smartuj</a:t>
            </a:r>
            <a:r>
              <a:rPr lang="pl-PL" sz="4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(podstawowe informacje o uczelni, </a:t>
            </a:r>
            <a:r>
              <a:rPr lang="pl-PL" sz="4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strefa dla Ciebie)</a:t>
            </a:r>
            <a:endParaRPr lang="pl-PL" sz="4800" b="1" dirty="0">
              <a:solidFill>
                <a:srgbClr val="DE5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4800" dirty="0">
              <a:solidFill>
                <a:srgbClr val="DE5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4800" dirty="0">
              <a:solidFill>
                <a:srgbClr val="DE5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5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38723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4F876D-A7EA-6EEB-F28C-BC9511CA6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b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Podania studenckie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993505-1558-14B1-2A32-0F24BBD49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24051"/>
            <a:ext cx="8596668" cy="4117312"/>
          </a:xfrm>
        </p:spPr>
        <p:txBody>
          <a:bodyPr>
            <a:normAutofit fontScale="92500" lnSpcReduction="1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Podania należy składać w formie elektronicznej za pomocą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USOSweb</a:t>
            </a:r>
            <a:endParaRPr lang="pl-PL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18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UWAGA! W wersji papierowej obowiązują wnioski wymagające własnoręcznego podpisu.</a:t>
            </a:r>
          </a:p>
          <a:p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Instrukcja składania podań przez </a:t>
            </a:r>
            <a:r>
              <a:rPr lang="pl-PL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USOSweb</a:t>
            </a: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naszej stronie wydziałowej pod adresem</a:t>
            </a:r>
          </a:p>
          <a:p>
            <a:pPr marL="0" indent="0">
              <a:buNone/>
            </a:pP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pl-PL" sz="1800" u="sng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https://wzks.uj.edu.pl/studenci/podania-studenckie</a:t>
            </a:r>
            <a:endParaRPr lang="pl-PL" sz="1800" u="sng" dirty="0">
              <a:solidFill>
                <a:srgbClr val="DE5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Lista dostępnych podań w </a:t>
            </a:r>
            <a:r>
              <a:rPr lang="pl-PL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USOSweb</a:t>
            </a: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Lista podań obowiązujących w wersji papierowej</a:t>
            </a:r>
          </a:p>
          <a:p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Wzór formularza wraz z załącznikami do podania o Indywidualny Tok Studiów</a:t>
            </a:r>
          </a:p>
          <a:p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Wzór formularza dotyczący przeniesienia z innej uczelni lub zmiany kierunku studiów</a:t>
            </a:r>
          </a:p>
          <a:p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Wzór formularza dotyczący zmiany formy studiów z niestacjonarnych na stacjonarne</a:t>
            </a:r>
          </a:p>
          <a:p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Wzory upoważnienia np.: udostępnienie danych osobowych na wniosek pracodawcy oraz osobom trzecim , do ustanowienia pełnomocnika do doręczeń w kraju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87143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200EAC-CFA1-3B88-A74A-239FF26CB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Mobilny Student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85F378-96D3-AD04-E3E8-F449A3796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0145"/>
            <a:ext cx="8596668" cy="456121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pl-P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Studiując na Uniwersytecie Jagiellońskim , student część studiów może odbyć na innej polskiej lub zagranicznej uczelni.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 Erasmus+ </a:t>
            </a: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umożliwia wyjazdy studentów na zagraniczne uczelnie na część studiów i praktykę</a:t>
            </a:r>
          </a:p>
          <a:p>
            <a:pPr algn="l"/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wyjazd może ubiegać się każdy student Uniwersytetu Jagiellońskiego zarejestrowany na studiach stacjonarnych i niestacjonarnych prowadzących do uzyskania stopnia/dyplomu licencjata, magistra lub doktora bez względu na narodowość. Studenci studiów niestacjonarnych mogą ubiegać się o zwolnienie z całości lub części opłat za studia (należy w tym celu napisać podanie do dziekana wydziału po zakwalifikowaniu się do programu Erasmus+)  </a:t>
            </a: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https://erasmus.uj.edu.pl</a:t>
            </a:r>
            <a:endParaRPr lang="pl-PL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 Mobilności Studentów i Doktorantów </a:t>
            </a:r>
            <a:r>
              <a:rPr lang="pl-PL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pl-PL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program wymiany studentów i doktorantów polskich uczelni.</a:t>
            </a:r>
            <a:endParaRPr lang="pl-PL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 MOST daje możliwość odbycia części studiów (semestru lub roku akademickiego) na innej polskiej uczelni. Uczestniczyć w wymianie może student po ukończeniu drugiego semestru studiów – w przypadku studentów studiów I stopnia oraz studiów jednolitych magisterskich lub pierwszego semestru – w przypadku studentów studiów II stopnia  </a:t>
            </a:r>
            <a:r>
              <a:rPr lang="pl-PL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https://studiuje.uj.edu.pl/studenci/mobilnosc/program-most</a:t>
            </a:r>
            <a:endParaRPr lang="pl-PL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Umowy bilateralne </a:t>
            </a:r>
            <a:r>
              <a:rPr lang="pl-PL" sz="18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https://dwm.uj.edu.pl/studenci/wymiana-bilateralna</a:t>
            </a:r>
            <a:endParaRPr lang="pl-PL" sz="1800" dirty="0">
              <a:solidFill>
                <a:srgbClr val="FFC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Programy międzynarodowe </a:t>
            </a:r>
            <a:r>
              <a:rPr lang="pl-PL" sz="18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https://dwm.uj.edu.pl</a:t>
            </a:r>
            <a:endParaRPr lang="pl-PL" sz="1800" dirty="0">
              <a:solidFill>
                <a:srgbClr val="FFC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pl-PL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Każdy instytut na naszym Wydziale ma własnego koordynatora ds. wymiany międzynarodowej Erasmus+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9858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77F1B0-7CC6-4D28-99A2-7FEEF4918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9514" y="499960"/>
            <a:ext cx="6519342" cy="986762"/>
          </a:xfrm>
        </p:spPr>
        <p:txBody>
          <a:bodyPr>
            <a:noAutofit/>
          </a:bodyPr>
          <a:lstStyle/>
          <a:p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Zarządzenie nr 8 Rektora Uniwersytetu Jagiellońskiego z dnia 3 lutego 2023 roku</a:t>
            </a:r>
            <a:b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sprawie: opłat za usługi edukacyjne dla cykli studiów pierwszego stopnia, studiów drugiego stopnia oraz jednolitych studiów magisterskich rozpoczynających się w roku akademickim 2023/2024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75487D8-5802-B0DD-FFA0-FF9FA9604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69594"/>
            <a:ext cx="8596668" cy="4907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podstawie art. 23 ust. 1 w związku z art. 79 ust. 1 pkt 1, 2, 3 i 5 i art. 80 ust. 2 ustawy z dnia 20 lipca 2018 r. – Prawo o szkolnictwie wyższym i nauce (Dz. U. z 2022 r. poz. 574, z </a:t>
            </a:r>
            <a:r>
              <a:rPr lang="pl-PL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późn</a:t>
            </a:r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zm.) zarządzam, co następuje: </a:t>
            </a:r>
          </a:p>
          <a:p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 1 Ustala się opłaty za usługi edukacyjne świadczone przez Uniwersytet Jagielloński dla cykli studiów pierwszego stopnia, studiów drugiego stopnia oraz jednolitych studiów magisterskich rozpoczynających się w roku akademickim 2023/2024 związane z:</a:t>
            </a:r>
          </a:p>
          <a:p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 kształceniem na studiach niestacjonarnych; </a:t>
            </a:r>
          </a:p>
          <a:p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powtarzaniem określonych zajęć na studiach stacjonarnych z powodu niezadowalających wyników w nauce; </a:t>
            </a:r>
          </a:p>
          <a:p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kształceniem na studiach w języku obcym; </a:t>
            </a:r>
          </a:p>
          <a:p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kształceniem cudzoziemców na studiach stacjonarnych w języku polskim. </a:t>
            </a:r>
          </a:p>
          <a:p>
            <a:r>
              <a:rPr lang="pl-PL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Wysokość opłat za usługi edukacyjne określa załącznik do zarządzenia</a:t>
            </a:r>
          </a:p>
          <a:p>
            <a:r>
              <a:rPr lang="pl-PL" sz="16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Regulamin studiów </a:t>
            </a:r>
            <a:r>
              <a:rPr lang="pl-PL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pierwszego stopnia, drugiego stopnia oraz jednolitych studiów magisterskich dostępny jest na stronie </a:t>
            </a:r>
            <a:r>
              <a:rPr lang="pl-PL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https://studiuje.uj.edu.pl</a:t>
            </a:r>
            <a:endParaRPr lang="pl-PL" sz="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419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FF965D-D2ED-DE23-5A09-8F771D7F2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MLEGITYMACJA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DE0AB4-1EF4-986D-9D70-4C44DE413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49859"/>
            <a:ext cx="8596668" cy="4716725"/>
          </a:xfrm>
        </p:spPr>
        <p:txBody>
          <a:bodyPr>
            <a:normAutofit fontScale="25000" lnSpcReduction="20000"/>
          </a:bodyPr>
          <a:lstStyle/>
          <a:p>
            <a:pPr marL="0" indent="0" algn="l">
              <a:buNone/>
            </a:pPr>
            <a:r>
              <a:rPr lang="pl-PL" sz="5600" b="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mLegitymacja</a:t>
            </a:r>
            <a:endParaRPr lang="pl-PL" sz="5600" b="0" i="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Uniwersytet Jagielloński wprowadził możliwość zamawiania przez studentów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mLegitymacji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Jest to elektroniczna wersja legitymacji, mająca taka samą moc prawną co jej plastikowy odpowiednik (ELS). Pokazując ją na ekranie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smartfona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będzie można potwierdzić swój status studenta, czy skorzystać z wszelkich przysługujących ulg i zwolnień. Dodatkowo również przy użyciu aplikacji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mWeryfikator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uprawnione do tego osoby będą mogły potwierdzić dane jej okaziciela m.in. jego: imię, nazwisko, zobaczyć zdjęcie, a także sprawdzić ważność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mLegitymacji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mLegitymację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mogą ubiegać się osoby, które: posiadają status aktywnego studenta, mają ważną legitymację studencką (ELS), posiadają numer PESEL, a dodatkowo ich dane osobowe nie były zmieniane w systemie USOS od czasu wydania ELS. Niezbędne jest także założenie Profilu Zaufanego oraz pobranie i zainstalowanie na telefonie aplikacji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mObywatel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Zamówienie, przedłużenie ważności oraz unieważnienie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mLegitymacji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studenckiej możliwe jest za pośrednictwem aplikacji Mobilny USOS (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mUSOS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pl-PL" sz="5600" b="0" i="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https://play.google.com/store/apps/details?id=pl.edu.uj.mobilny</a:t>
            </a:r>
            <a:r>
              <a:rPr lang="pl-PL" sz="5600" b="0" i="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lub na stronie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USOSweb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Służy do tego specjalny moduł o nazwie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mLegitymacja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Wszelkie czynności w nim podejmowane zależą od decyzji studenta i nie wymagają kontaktu z dziekanatem czy sekretariatem.</a:t>
            </a:r>
          </a:p>
          <a:p>
            <a:pPr algn="l"/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mLegitymacja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może zostać unieważniona w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mUSOS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przez użytkownika w dowolnym momencie. Będzie to skutkowało unieważnieniem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mLegitymacji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także w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mObywatelu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 co za tym idzie koniecznością pobrania nowej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mLegitymacji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5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mLegitymacja</a:t>
            </a:r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straci ważność również przy braku przedłużenia tradycyjnej legitymacji (ELS), jej unieważnienia w systemie dziekanatowym, a także w momencie utraty statusu studenta.</a:t>
            </a:r>
          </a:p>
          <a:p>
            <a:pPr algn="l"/>
            <a:r>
              <a:rPr lang="pl-PL" sz="5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Instrukcja aktywacji pod adresem mailowym: </a:t>
            </a:r>
            <a:r>
              <a:rPr lang="pl-PL" sz="5600" b="0" i="0" dirty="0">
                <a:solidFill>
                  <a:srgbClr val="DE5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https://www.usosweb.uj.edu.pl/kontroler.php?_action=news/default&amp;panel=DOMYSLNY&amp;file=mlegitymacja.html</a:t>
            </a:r>
            <a:endParaRPr lang="pl-PL" sz="5600" b="0" i="0" dirty="0">
              <a:solidFill>
                <a:srgbClr val="DE5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43693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6E34D76-E9DB-495C-B69F-06253833B35C}"/>
  <p:tag name="ISPRING_RESOURCE_FOLDER" val="C:\Users\Mariusz Ślazyk\Documents\prezentacja_wziks\"/>
  <p:tag name="ISPRING_PRESENTATION_PATH" val="C:\Users\Mariusz Ślazyk\Documents\prezentacja_wziks.pptx"/>
  <p:tag name="ISPRING_PROJECT_VERSION" val="9.3"/>
  <p:tag name="ISPRING_PROJECT_FOLDER_UPDATED" val="1"/>
  <p:tag name="ISPRING_LMS_API_VERSION" val="SCORM 2004 (4th edition)"/>
  <p:tag name="ISPRING_ULTRA_SCORM_COURSE_ID" val="D3CC5DF0-7A04-4A10-83AF-60C0F0C457C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f\uFFFD\u0002{72BAC4C0-3180-45E8-BDDA-AEF3164DDB31}&quot;,&quot;C:\\Users\\Mariusz Ślazyk\\Document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PASSING_SCORE" val="100.000000"/>
  <p:tag name="ISPRING_PRESENTATION_TITLE" val="prezentacja_wziks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078D2C-3E23-4750-9E64-01AB2FBBB5EE}:256"/>
  <p:tag name="_|QOMOQUESTION" val="&lt;?xml version=&quot;1.0&quot;?&gt;&#10;&lt;Question xmlns:xsd=&quot;http://www.w3.org/2001/XMLSchema&quot; xmlns:xsi=&quot;http://www.w3.org/2001/XMLSchema-instance&quot;&gt;&#10;  &lt;Timer&gt;30&lt;/Timer&gt;&#10;  &lt;Answer /&gt;&#10;  &lt;Point&gt;10&lt;/Point&gt;&#10;  &lt;ID&gt;4f0d8d55-9b03-425f-bd9a-ffd8b7949c30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27D52B-D15F-4CEB-A05A-8F8063D3893E}:259"/>
  <p:tag name="_|QOMOQUESTION" val="&lt;?xml version=&quot;1.0&quot;?&gt;&#10;&lt;Question xmlns:xsd=&quot;http://www.w3.org/2001/XMLSchema&quot; xmlns:xsi=&quot;http://www.w3.org/2001/XMLSchema-instance&quot;&gt;&#10;  &lt;Timer&gt;30&lt;/Timer&gt;&#10;  &lt;Answer /&gt;&#10;  &lt;Point&gt;10&lt;/Point&gt;&#10;  &lt;ID&gt;8f9f903f-5195-4179-953c-0c153dfbf1ce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heme/theme1.xml><?xml version="1.0" encoding="utf-8"?>
<a:theme xmlns:a="http://schemas.openxmlformats.org/drawingml/2006/main" name="Faseta">
  <a:themeElements>
    <a:clrScheme name="Niestandardowy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B5394"/>
      </a:accent1>
      <a:accent2>
        <a:srgbClr val="0075A2"/>
      </a:accent2>
      <a:accent3>
        <a:srgbClr val="089CA2"/>
      </a:accent3>
      <a:accent4>
        <a:srgbClr val="0B9B74"/>
      </a:accent4>
      <a:accent5>
        <a:srgbClr val="54A838"/>
      </a:accent5>
      <a:accent6>
        <a:srgbClr val="7E9532"/>
      </a:accent6>
      <a:hlink>
        <a:srgbClr val="B76C00"/>
      </a:hlink>
      <a:folHlink>
        <a:srgbClr val="3ECCB4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_wziks_inauguracja.potx" id="{56E9DD97-AE06-47BA-A970-EFE12DB579AE}" vid="{10B20771-109A-4D55-802E-EBEF92958F52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prezentacja_wziks_inauguracja</Template>
  <TotalTime>313</TotalTime>
  <Words>2617</Words>
  <Application>Microsoft Office PowerPoint</Application>
  <PresentationFormat>Panoramiczny</PresentationFormat>
  <Paragraphs>127</Paragraphs>
  <Slides>14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2" baseType="lpstr">
      <vt:lpstr>Arial</vt:lpstr>
      <vt:lpstr>Arial</vt:lpstr>
      <vt:lpstr>Calibri</vt:lpstr>
      <vt:lpstr>Libre Baskerville</vt:lpstr>
      <vt:lpstr>Times New Roman</vt:lpstr>
      <vt:lpstr>Trebuchet MS</vt:lpstr>
      <vt:lpstr>Wingdings 3</vt:lpstr>
      <vt:lpstr>Faseta</vt:lpstr>
      <vt:lpstr>Inauguracja roku akademickiego 2023/24</vt:lpstr>
      <vt:lpstr>Władze Wydziału Zarządzania i Komunikacji Społecznej</vt:lpstr>
      <vt:lpstr>Nasze atuty</vt:lpstr>
      <vt:lpstr>Pierwsze kroki na Wydziale</vt:lpstr>
      <vt:lpstr>Studia</vt:lpstr>
      <vt:lpstr>Podania studenckie</vt:lpstr>
      <vt:lpstr>Mobilny Student</vt:lpstr>
      <vt:lpstr>Zarządzenie nr 8 Rektora Uniwersytetu Jagiellońskiego z dnia 3 lutego 2023 roku  w sprawie: opłat za usługi edukacyjne dla cykli studiów pierwszego stopnia, studiów drugiego stopnia oraz jednolitych studiów magisterskich rozpoczynających się w roku akademickim 2023/2024</vt:lpstr>
      <vt:lpstr>MLEGITYMACJA</vt:lpstr>
      <vt:lpstr>Pomoc materialna dla studentów</vt:lpstr>
      <vt:lpstr>Wsparcie dla Studenta</vt:lpstr>
      <vt:lpstr>Sprawy studentów na Uniwersytecie</vt:lpstr>
      <vt:lpstr>Organizacja roku akademickiego 2023/24 Zarządzenie nr 137 Rektora UJ z dnia 8 grudnia 2022 roku 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Inauguracja roku akademickiego 2023/24</dc:title>
  <dc:creator>Joanna Klinger-Krizar</dc:creator>
  <cp:lastModifiedBy>Joanna Klinger-Krizar</cp:lastModifiedBy>
  <cp:revision>38</cp:revision>
  <cp:lastPrinted>2023-09-26T07:20:09Z</cp:lastPrinted>
  <dcterms:created xsi:type="dcterms:W3CDTF">2023-09-15T07:12:40Z</dcterms:created>
  <dcterms:modified xsi:type="dcterms:W3CDTF">2023-10-03T17:35:10Z</dcterms:modified>
</cp:coreProperties>
</file>